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60" r:id="rId5"/>
    <p:sldId id="272" r:id="rId6"/>
    <p:sldId id="273" r:id="rId7"/>
    <p:sldId id="261" r:id="rId8"/>
    <p:sldId id="274" r:id="rId9"/>
    <p:sldId id="268" r:id="rId10"/>
    <p:sldId id="262" r:id="rId11"/>
    <p:sldId id="276" r:id="rId12"/>
    <p:sldId id="269" r:id="rId13"/>
    <p:sldId id="275" r:id="rId14"/>
    <p:sldId id="264" r:id="rId15"/>
    <p:sldId id="263" r:id="rId16"/>
    <p:sldId id="265" r:id="rId17"/>
    <p:sldId id="270" r:id="rId18"/>
    <p:sldId id="266" r:id="rId19"/>
    <p:sldId id="267"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4027D2-A625-4B34-BE58-C652F978A374}" type="datetimeFigureOut">
              <a:rPr lang="en-US" smtClean="0"/>
              <a:pPr/>
              <a:t>2/28/2012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92EB48-6143-4D31-BE41-6DEF395BD2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5000"/>
            <a:lum/>
          </a:blip>
          <a:srcRect/>
          <a:stretch>
            <a:fillRect t="-7000" b="-7000"/>
          </a:stretch>
        </a:blipFill>
        <a:effectLst/>
      </p:bgPr>
    </p:bg>
    <p:spTree>
      <p:nvGrpSpPr>
        <p:cNvPr id="1" name=""/>
        <p:cNvGrpSpPr/>
        <p:nvPr/>
      </p:nvGrpSpPr>
      <p:grpSpPr>
        <a:xfrm>
          <a:off x="0" y="0"/>
          <a:ext cx="0" cy="0"/>
          <a:chOff x="0" y="0"/>
          <a:chExt cx="0" cy="0"/>
        </a:xfrm>
      </p:grpSpPr>
      <p:pic>
        <p:nvPicPr>
          <p:cNvPr id="7" name="Picture 2" descr="D:\DATA\ANSUL DATA\IMAGES\ANSUL Logos\ANSUL Logos High Resolution JPG\ANSUL 2945 Blue Logo- No Slogan.jpg"/>
          <p:cNvPicPr>
            <a:picLocks noChangeAspect="1" noChangeArrowheads="1"/>
          </p:cNvPicPr>
          <p:nvPr userDrawn="1"/>
        </p:nvPicPr>
        <p:blipFill>
          <a:blip r:embed="rId14" cstate="print"/>
          <a:srcRect/>
          <a:stretch>
            <a:fillRect/>
          </a:stretch>
        </p:blipFill>
        <p:spPr bwMode="auto">
          <a:xfrm>
            <a:off x="457200" y="6341929"/>
            <a:ext cx="1371600" cy="439871"/>
          </a:xfrm>
          <a:prstGeom prst="rect">
            <a:avLst/>
          </a:prstGeom>
          <a:noFill/>
        </p:spPr>
      </p:pic>
      <p:sp>
        <p:nvSpPr>
          <p:cNvPr id="8" name="Rectangle 7"/>
          <p:cNvSpPr/>
          <p:nvPr userDrawn="1"/>
        </p:nvSpPr>
        <p:spPr>
          <a:xfrm>
            <a:off x="1905000" y="6477000"/>
            <a:ext cx="4953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userDrawn="1"/>
        </p:nvSpPr>
        <p:spPr>
          <a:xfrm>
            <a:off x="8763000" y="6477000"/>
            <a:ext cx="381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0" name="Picture 9"/>
          <p:cNvPicPr/>
          <p:nvPr userDrawn="1"/>
        </p:nvPicPr>
        <p:blipFill>
          <a:blip r:embed="rId15" cstate="print"/>
          <a:srcRect/>
          <a:stretch>
            <a:fillRect/>
          </a:stretch>
        </p:blipFill>
        <p:spPr bwMode="auto">
          <a:xfrm>
            <a:off x="6934200" y="6248400"/>
            <a:ext cx="1676400" cy="533400"/>
          </a:xfrm>
          <a:prstGeom prst="rect">
            <a:avLst/>
          </a:prstGeom>
          <a:noFill/>
          <a:ln w="1">
            <a:noFill/>
            <a:miter lim="800000"/>
            <a:headEnd/>
            <a:tailEnd/>
          </a:ln>
        </p:spPr>
      </p:pic>
      <p:sp>
        <p:nvSpPr>
          <p:cNvPr id="6" name="Rectangle 5"/>
          <p:cNvSpPr/>
          <p:nvPr userDrawn="1"/>
        </p:nvSpPr>
        <p:spPr>
          <a:xfrm>
            <a:off x="40944" y="6477000"/>
            <a:ext cx="381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319748"/>
            <a:ext cx="3657600" cy="3785652"/>
          </a:xfrm>
          <a:prstGeom prst="rect">
            <a:avLst/>
          </a:prstGeom>
          <a:ln>
            <a:solidFill>
              <a:schemeClr val="tx1">
                <a:lumMod val="95000"/>
                <a:lumOff val="5000"/>
              </a:schemeClr>
            </a:solidFill>
          </a:ln>
        </p:spPr>
        <p:style>
          <a:lnRef idx="0">
            <a:schemeClr val="accent1"/>
          </a:lnRef>
          <a:fillRef idx="3">
            <a:schemeClr val="accent1"/>
          </a:fillRef>
          <a:effectRef idx="3">
            <a:schemeClr val="accent1"/>
          </a:effectRef>
          <a:fontRef idx="minor">
            <a:schemeClr val="lt1"/>
          </a:fontRef>
        </p:style>
        <p:txBody>
          <a:bodyPr vert="horz" wrap="square" rtlCol="0">
            <a:spAutoFit/>
            <a:sp3d extrusionH="57150">
              <a:bevelT w="38100" h="38100"/>
            </a:sp3d>
          </a:bodyPr>
          <a:lstStyle/>
          <a:p>
            <a:r>
              <a:rPr lang="en-US" sz="8000" b="1" dirty="0" smtClean="0">
                <a:latin typeface="Copperplate Gothic Bold" pitchFamily="34" charset="0"/>
              </a:rPr>
              <a:t>F</a:t>
            </a:r>
            <a:r>
              <a:rPr lang="en-US" sz="2800" b="1" dirty="0" smtClean="0">
                <a:latin typeface="Copperplate Gothic Bold" pitchFamily="34" charset="0"/>
              </a:rPr>
              <a:t>IRE</a:t>
            </a:r>
            <a:endParaRPr lang="en-US" sz="3600" b="1" dirty="0" smtClean="0">
              <a:latin typeface="Copperplate Gothic Bold" pitchFamily="34" charset="0"/>
            </a:endParaRPr>
          </a:p>
          <a:p>
            <a:r>
              <a:rPr lang="en-US" sz="8000" b="1" dirty="0" smtClean="0">
                <a:latin typeface="Copperplate Gothic Bold" pitchFamily="34" charset="0"/>
              </a:rPr>
              <a:t>S</a:t>
            </a:r>
            <a:r>
              <a:rPr lang="en-US" sz="2800" b="1" dirty="0" smtClean="0">
                <a:latin typeface="Copperplate Gothic Bold" pitchFamily="34" charset="0"/>
              </a:rPr>
              <a:t>UPPRESSION</a:t>
            </a:r>
            <a:endParaRPr lang="en-US" sz="3200" b="1" dirty="0" smtClean="0">
              <a:latin typeface="Copperplate Gothic Bold" pitchFamily="34" charset="0"/>
            </a:endParaRPr>
          </a:p>
          <a:p>
            <a:r>
              <a:rPr lang="en-US" sz="8000" b="1" dirty="0" smtClean="0">
                <a:latin typeface="Copperplate Gothic Bold" pitchFamily="34" charset="0"/>
              </a:rPr>
              <a:t>S</a:t>
            </a:r>
            <a:r>
              <a:rPr lang="en-US" sz="2800" b="1" dirty="0" smtClean="0">
                <a:latin typeface="Copperplate Gothic Bold" pitchFamily="34" charset="0"/>
              </a:rPr>
              <a:t>YSTEM</a:t>
            </a:r>
            <a:endParaRPr lang="en-US" sz="3600" b="1" dirty="0">
              <a:latin typeface="Copperplate Gothic Bold" pitchFamily="34" charset="0"/>
            </a:endParaRPr>
          </a:p>
        </p:txBody>
      </p:sp>
      <p:pic>
        <p:nvPicPr>
          <p:cNvPr id="1029" name="Picture 5" descr="D:\DATA\ANSUL DATA\IMAGES\Restaurant Systems\Low Resolution JPG\R-102 System Installation 01.jpg"/>
          <p:cNvPicPr>
            <a:picLocks noChangeAspect="1" noChangeArrowheads="1"/>
          </p:cNvPicPr>
          <p:nvPr/>
        </p:nvPicPr>
        <p:blipFill>
          <a:blip r:embed="rId2" cstate="print"/>
          <a:srcRect/>
          <a:stretch>
            <a:fillRect/>
          </a:stretch>
        </p:blipFill>
        <p:spPr bwMode="auto">
          <a:xfrm>
            <a:off x="812800" y="457200"/>
            <a:ext cx="3759200" cy="5638800"/>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3</a:t>
            </a:r>
            <a:r>
              <a:rPr lang="en-US" b="1" baseline="30000" dirty="0" smtClean="0">
                <a:latin typeface="Verdana" pitchFamily="34" charset="0"/>
                <a:ea typeface="Verdana" pitchFamily="34" charset="0"/>
                <a:cs typeface="Verdana" pitchFamily="34" charset="0"/>
              </a:rPr>
              <a:t>RD</a:t>
            </a:r>
            <a:r>
              <a:rPr lang="en-US" b="1" dirty="0" smtClean="0">
                <a:latin typeface="Verdana" pitchFamily="34" charset="0"/>
                <a:ea typeface="Verdana" pitchFamily="34" charset="0"/>
                <a:cs typeface="Verdana" pitchFamily="34" charset="0"/>
              </a:rPr>
              <a:t> GENERATION SYSTEM- </a:t>
            </a: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TextBox 3"/>
          <p:cNvSpPr txBox="1"/>
          <p:nvPr/>
        </p:nvSpPr>
        <p:spPr>
          <a:xfrm>
            <a:off x="533400" y="4162961"/>
            <a:ext cx="82296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They observed that, under the same fire test protocol, </a:t>
            </a:r>
            <a:r>
              <a:rPr lang="en-US" sz="1600" b="1" dirty="0" smtClean="0">
                <a:latin typeface="Verdana" pitchFamily="34" charset="0"/>
                <a:ea typeface="Verdana" pitchFamily="34" charset="0"/>
                <a:cs typeface="Verdana" pitchFamily="34" charset="0"/>
              </a:rPr>
              <a:t>water alone did not extinguish the grease fire until the hot grease was cooled below its fire point, typically</a:t>
            </a:r>
            <a:r>
              <a:rPr lang="en-US" sz="1600" b="1" dirty="0" smtClean="0">
                <a:solidFill>
                  <a:srgbClr val="FF0000"/>
                </a:solidFill>
                <a:latin typeface="Verdana" pitchFamily="34" charset="0"/>
                <a:ea typeface="Verdana" pitchFamily="34" charset="0"/>
                <a:cs typeface="Verdana" pitchFamily="34" charset="0"/>
              </a:rPr>
              <a:t> 4 to 6 minutes </a:t>
            </a:r>
            <a:r>
              <a:rPr lang="en-US" sz="1600" b="1" dirty="0" smtClean="0">
                <a:latin typeface="Verdana" pitchFamily="34" charset="0"/>
                <a:ea typeface="Verdana" pitchFamily="34" charset="0"/>
                <a:cs typeface="Verdana" pitchFamily="34" charset="0"/>
              </a:rPr>
              <a:t>after the start of discharge.</a:t>
            </a:r>
          </a:p>
          <a:p>
            <a:pPr algn="just">
              <a:buFont typeface="Wingdings" pitchFamily="2" charset="2"/>
              <a:buChar char="q"/>
            </a:pPr>
            <a:endParaRPr lang="en-US" sz="1600" b="1" dirty="0" smtClean="0">
              <a:latin typeface="Verdana" pitchFamily="34" charset="0"/>
              <a:ea typeface="Verdana" pitchFamily="34" charset="0"/>
              <a:cs typeface="Verdana" pitchFamily="34" charset="0"/>
            </a:endParaRPr>
          </a:p>
        </p:txBody>
      </p:sp>
      <p:sp>
        <p:nvSpPr>
          <p:cNvPr id="5" name="TextBox 4"/>
          <p:cNvSpPr txBox="1"/>
          <p:nvPr/>
        </p:nvSpPr>
        <p:spPr>
          <a:xfrm>
            <a:off x="1600200" y="1066800"/>
            <a:ext cx="594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THE HYBRID CONCEPT </a:t>
            </a:r>
          </a:p>
        </p:txBody>
      </p:sp>
      <p:sp>
        <p:nvSpPr>
          <p:cNvPr id="6" name="TextBox 5"/>
          <p:cNvSpPr txBox="1"/>
          <p:nvPr/>
        </p:nvSpPr>
        <p:spPr>
          <a:xfrm>
            <a:off x="533400" y="1981200"/>
            <a:ext cx="82296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Verdana" pitchFamily="34" charset="0"/>
                <a:ea typeface="Verdana" pitchFamily="34" charset="0"/>
                <a:cs typeface="Verdana" pitchFamily="34" charset="0"/>
              </a:rPr>
              <a:t> </a:t>
            </a:r>
            <a:endParaRPr lang="en-US" sz="1600" dirty="0" smtClean="0">
              <a:latin typeface="Verdana" pitchFamily="34" charset="0"/>
              <a:ea typeface="Verdana" pitchFamily="34" charset="0"/>
              <a:cs typeface="Verdana" pitchFamily="34" charset="0"/>
            </a:endParaRPr>
          </a:p>
          <a:p>
            <a:pPr algn="ctr"/>
            <a:r>
              <a:rPr lang="en-US" sz="1600" dirty="0" smtClean="0">
                <a:latin typeface="Verdana" pitchFamily="34" charset="0"/>
                <a:ea typeface="Verdana" pitchFamily="34" charset="0"/>
                <a:cs typeface="Verdana" pitchFamily="34" charset="0"/>
              </a:rPr>
              <a:t>In 1994, </a:t>
            </a:r>
            <a:r>
              <a:rPr lang="en-US" sz="1600" dirty="0" err="1" smtClean="0">
                <a:latin typeface="Verdana" pitchFamily="34" charset="0"/>
                <a:ea typeface="Verdana" pitchFamily="34" charset="0"/>
                <a:cs typeface="Verdana" pitchFamily="34" charset="0"/>
              </a:rPr>
              <a:t>Ansul</a:t>
            </a:r>
            <a:r>
              <a:rPr lang="en-US" sz="1600" dirty="0" smtClean="0">
                <a:latin typeface="Verdana" pitchFamily="34" charset="0"/>
                <a:ea typeface="Verdana" pitchFamily="34" charset="0"/>
                <a:cs typeface="Verdana" pitchFamily="34" charset="0"/>
              </a:rPr>
              <a:t> conducted a series of fryer fire suppression experiments using the UL300 test protocol to </a:t>
            </a:r>
            <a:r>
              <a:rPr lang="en-US" sz="1600" b="1" dirty="0" smtClean="0">
                <a:solidFill>
                  <a:srgbClr val="FF0000"/>
                </a:solidFill>
                <a:latin typeface="Verdana" pitchFamily="34" charset="0"/>
                <a:ea typeface="Verdana" pitchFamily="34" charset="0"/>
                <a:cs typeface="Verdana" pitchFamily="34" charset="0"/>
              </a:rPr>
              <a:t>compare</a:t>
            </a:r>
            <a:r>
              <a:rPr lang="en-US" sz="1600" dirty="0" smtClean="0">
                <a:solidFill>
                  <a:srgbClr val="FF0000"/>
                </a:solidFill>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the fire suppression performance of its 1</a:t>
            </a:r>
            <a:r>
              <a:rPr lang="en-US" sz="1600" baseline="30000" dirty="0" smtClean="0">
                <a:latin typeface="Verdana" pitchFamily="34" charset="0"/>
                <a:ea typeface="Verdana" pitchFamily="34" charset="0"/>
                <a:cs typeface="Verdana" pitchFamily="34" charset="0"/>
              </a:rPr>
              <a:t>ST</a:t>
            </a:r>
            <a:r>
              <a:rPr lang="en-US" sz="1600" dirty="0" smtClean="0">
                <a:latin typeface="Verdana" pitchFamily="34" charset="0"/>
                <a:ea typeface="Verdana" pitchFamily="34" charset="0"/>
                <a:cs typeface="Verdana" pitchFamily="34" charset="0"/>
              </a:rPr>
              <a:t> generation UL listed, single-agent wet chemical system against water discharged through a water sprinkler nozzle that was also UL listed for fryers fires.</a:t>
            </a:r>
          </a:p>
          <a:p>
            <a:pPr algn="ctr">
              <a:buFont typeface="Wingdings" pitchFamily="2" charset="2"/>
              <a:buChar char="q"/>
            </a:pPr>
            <a:endParaRPr lang="en-US" sz="1600" b="1" dirty="0" smtClean="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764340"/>
            <a:ext cx="8229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b="1" dirty="0" smtClean="0">
              <a:latin typeface="Verdana" pitchFamily="34" charset="0"/>
              <a:ea typeface="Verdana" pitchFamily="34" charset="0"/>
              <a:cs typeface="Verdana" pitchFamily="34" charset="0"/>
            </a:endParaRPr>
          </a:p>
          <a:p>
            <a:pPr algn="just">
              <a:buFont typeface="Wingdings" pitchFamily="2" charset="2"/>
              <a:buChar char="q"/>
            </a:pPr>
            <a:r>
              <a:rPr lang="en-US" sz="1600" b="1" dirty="0" smtClean="0">
                <a:latin typeface="Verdana" pitchFamily="34" charset="0"/>
                <a:ea typeface="Verdana" pitchFamily="34" charset="0"/>
                <a:cs typeface="Verdana" pitchFamily="34" charset="0"/>
              </a:rPr>
              <a:t> They also observed that, even though the flames continued to burn for several minutes under water discharge, the grease </a:t>
            </a:r>
            <a:r>
              <a:rPr lang="en-US" sz="1600" b="1" dirty="0" smtClean="0">
                <a:solidFill>
                  <a:srgbClr val="FF0000"/>
                </a:solidFill>
                <a:latin typeface="Verdana" pitchFamily="34" charset="0"/>
                <a:ea typeface="Verdana" pitchFamily="34" charset="0"/>
                <a:cs typeface="Verdana" pitchFamily="34" charset="0"/>
              </a:rPr>
              <a:t>temperatures dropped</a:t>
            </a:r>
            <a:r>
              <a:rPr lang="en-US" sz="1600" b="1" dirty="0" smtClean="0">
                <a:latin typeface="Verdana" pitchFamily="34" charset="0"/>
                <a:ea typeface="Verdana" pitchFamily="34" charset="0"/>
                <a:cs typeface="Verdana" pitchFamily="34" charset="0"/>
              </a:rPr>
              <a:t> at a much higher rate than when the grease was blanketed by insulating foam following a single-agent wet chemical</a:t>
            </a:r>
          </a:p>
          <a:p>
            <a:pPr algn="just">
              <a:buFont typeface="Wingdings" pitchFamily="2" charset="2"/>
              <a:buChar char="q"/>
            </a:pPr>
            <a:endParaRPr lang="en-US" sz="1600" dirty="0">
              <a:latin typeface="Verdana" pitchFamily="34" charset="0"/>
              <a:ea typeface="Verdana" pitchFamily="34" charset="0"/>
              <a:cs typeface="Verdana" pitchFamily="34" charset="0"/>
            </a:endParaRPr>
          </a:p>
        </p:txBody>
      </p:sp>
      <p:sp>
        <p:nvSpPr>
          <p:cNvPr id="3" name="TextBox 2"/>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3</a:t>
            </a:r>
            <a:r>
              <a:rPr lang="en-US" b="1" baseline="30000" dirty="0" smtClean="0">
                <a:latin typeface="Verdana" pitchFamily="34" charset="0"/>
                <a:ea typeface="Verdana" pitchFamily="34" charset="0"/>
                <a:cs typeface="Verdana" pitchFamily="34" charset="0"/>
              </a:rPr>
              <a:t>RD</a:t>
            </a:r>
            <a:r>
              <a:rPr lang="en-US" b="1" dirty="0" smtClean="0">
                <a:latin typeface="Verdana" pitchFamily="34" charset="0"/>
                <a:ea typeface="Verdana" pitchFamily="34" charset="0"/>
                <a:cs typeface="Verdana" pitchFamily="34" charset="0"/>
              </a:rPr>
              <a:t> GENERATION SYSTEM- </a:t>
            </a: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TextBox 3"/>
          <p:cNvSpPr txBox="1"/>
          <p:nvPr/>
        </p:nvSpPr>
        <p:spPr>
          <a:xfrm>
            <a:off x="533400" y="1325940"/>
            <a:ext cx="8229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b="1" dirty="0" smtClean="0">
              <a:latin typeface="Verdana" pitchFamily="34" charset="0"/>
              <a:ea typeface="Verdana" pitchFamily="34" charset="0"/>
              <a:cs typeface="Verdana" pitchFamily="34" charset="0"/>
            </a:endParaRPr>
          </a:p>
          <a:p>
            <a:pPr algn="just">
              <a:buFont typeface="Wingdings" pitchFamily="2" charset="2"/>
              <a:buChar char="q"/>
            </a:pPr>
            <a:r>
              <a:rPr lang="en-US" sz="1600" b="1" dirty="0" smtClean="0">
                <a:latin typeface="Verdana" pitchFamily="34" charset="0"/>
                <a:ea typeface="Verdana" pitchFamily="34" charset="0"/>
                <a:cs typeface="Verdana" pitchFamily="34" charset="0"/>
              </a:rPr>
              <a:t> When compared to the </a:t>
            </a:r>
            <a:r>
              <a:rPr lang="en-US" sz="1600" b="1" dirty="0" smtClean="0">
                <a:solidFill>
                  <a:srgbClr val="FF0000"/>
                </a:solidFill>
                <a:latin typeface="Verdana" pitchFamily="34" charset="0"/>
                <a:ea typeface="Verdana" pitchFamily="34" charset="0"/>
                <a:cs typeface="Verdana" pitchFamily="34" charset="0"/>
              </a:rPr>
              <a:t>4 to 6 second </a:t>
            </a:r>
            <a:r>
              <a:rPr lang="en-US" sz="1600" b="1" dirty="0" smtClean="0">
                <a:latin typeface="Verdana" pitchFamily="34" charset="0"/>
                <a:ea typeface="Verdana" pitchFamily="34" charset="0"/>
                <a:cs typeface="Verdana" pitchFamily="34" charset="0"/>
              </a:rPr>
              <a:t>fire extinguishment time for the </a:t>
            </a:r>
            <a:r>
              <a:rPr lang="en-US" sz="1600" b="1" dirty="0" err="1" smtClean="0">
                <a:latin typeface="Verdana" pitchFamily="34" charset="0"/>
                <a:ea typeface="Verdana" pitchFamily="34" charset="0"/>
                <a:cs typeface="Verdana" pitchFamily="34" charset="0"/>
              </a:rPr>
              <a:t>Ansul</a:t>
            </a:r>
            <a:r>
              <a:rPr lang="en-US" sz="1600" b="1" dirty="0" smtClean="0">
                <a:latin typeface="Verdana" pitchFamily="34" charset="0"/>
                <a:ea typeface="Verdana" pitchFamily="34" charset="0"/>
                <a:cs typeface="Verdana" pitchFamily="34" charset="0"/>
              </a:rPr>
              <a:t> single wet chemical agent, the 4 to 6 minute delay was considered unacceptable since a fryer fire can spread to the hood and duct in that time frame.</a:t>
            </a:r>
          </a:p>
          <a:p>
            <a:pPr algn="just">
              <a:buFont typeface="Wingdings" pitchFamily="2" charset="2"/>
              <a:buChar char="q"/>
            </a:pP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22718"/>
            <a:ext cx="6019800" cy="1815882"/>
          </a:xfrm>
          <a:prstGeom prst="rect">
            <a:avLst/>
          </a:prstGeom>
          <a:solidFill>
            <a:schemeClr val="bg1"/>
          </a:solidFill>
          <a:ln>
            <a:solidFill>
              <a:schemeClr val="tx1"/>
            </a:solidFill>
          </a:ln>
          <a:scene3d>
            <a:camera prst="orthographicFront"/>
            <a:lightRig rig="threePt" dir="t"/>
          </a:scene3d>
          <a:sp3d>
            <a:bevelT/>
          </a:sp3d>
        </p:spPr>
        <p:style>
          <a:lnRef idx="0">
            <a:scrgbClr r="0" g="0" b="0"/>
          </a:lnRef>
          <a:fillRef idx="1003">
            <a:schemeClr val="lt2"/>
          </a:fillRef>
          <a:effectRef idx="0">
            <a:scrgbClr r="0" g="0" b="0"/>
          </a:effectRef>
          <a:fontRef idx="major"/>
        </p:style>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sz="2800" b="1" dirty="0" smtClean="0">
                <a:latin typeface="Verdana" pitchFamily="34" charset="0"/>
                <a:ea typeface="Verdana" pitchFamily="34" charset="0"/>
                <a:cs typeface="Verdana" pitchFamily="34" charset="0"/>
              </a:rPr>
              <a:t> ADDRESSES</a:t>
            </a:r>
          </a:p>
          <a:p>
            <a:pPr algn="ctr"/>
            <a:r>
              <a:rPr lang="en-US" sz="2800" b="1" dirty="0" smtClean="0">
                <a:latin typeface="Verdana" pitchFamily="34" charset="0"/>
                <a:ea typeface="Verdana" pitchFamily="34" charset="0"/>
                <a:cs typeface="Verdana" pitchFamily="34" charset="0"/>
              </a:rPr>
              <a:t>DRAWBACKS</a:t>
            </a:r>
          </a:p>
          <a:p>
            <a:pPr algn="ctr"/>
            <a:r>
              <a:rPr lang="en-US" sz="2800" b="1" dirty="0" smtClean="0">
                <a:latin typeface="Verdana" pitchFamily="34" charset="0"/>
                <a:ea typeface="Verdana" pitchFamily="34" charset="0"/>
                <a:cs typeface="Verdana" pitchFamily="34" charset="0"/>
              </a:rPr>
              <a:t>OF</a:t>
            </a:r>
          </a:p>
          <a:p>
            <a:pPr algn="ctr"/>
            <a:r>
              <a:rPr lang="en-US" sz="2800" b="1" dirty="0" smtClean="0">
                <a:latin typeface="Verdana" pitchFamily="34" charset="0"/>
                <a:ea typeface="Verdana" pitchFamily="34" charset="0"/>
                <a:cs typeface="Verdana" pitchFamily="34" charset="0"/>
              </a:rPr>
              <a:t>2</a:t>
            </a:r>
            <a:r>
              <a:rPr lang="en-US" sz="2800" b="1" baseline="30000" dirty="0" smtClean="0">
                <a:latin typeface="Verdana" pitchFamily="34" charset="0"/>
                <a:ea typeface="Verdana" pitchFamily="34" charset="0"/>
                <a:cs typeface="Verdana" pitchFamily="34" charset="0"/>
              </a:rPr>
              <a:t>ND</a:t>
            </a:r>
            <a:r>
              <a:rPr lang="en-US" sz="2800" b="1" dirty="0" smtClean="0">
                <a:latin typeface="Verdana" pitchFamily="34" charset="0"/>
                <a:ea typeface="Verdana" pitchFamily="34" charset="0"/>
                <a:cs typeface="Verdana" pitchFamily="34" charset="0"/>
              </a:rPr>
              <a:t> GENERATION SYSTEMS</a:t>
            </a:r>
            <a:endParaRPr lang="en-US" sz="2800" b="1"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b="1" dirty="0" smtClean="0">
                <a:latin typeface="Verdana" pitchFamily="34" charset="0"/>
                <a:ea typeface="Verdana" pitchFamily="34" charset="0"/>
                <a:cs typeface="Verdana" pitchFamily="34" charset="0"/>
              </a:rPr>
              <a:t> ADDRESSES DRAWBACKS OF 2</a:t>
            </a:r>
            <a:r>
              <a:rPr lang="en-US" b="1" baseline="30000" dirty="0" smtClean="0">
                <a:latin typeface="Verdana" pitchFamily="34" charset="0"/>
                <a:ea typeface="Verdana" pitchFamily="34" charset="0"/>
                <a:cs typeface="Verdana" pitchFamily="34" charset="0"/>
              </a:rPr>
              <a:t>ND</a:t>
            </a:r>
            <a:r>
              <a:rPr lang="en-US" b="1" dirty="0" smtClean="0">
                <a:latin typeface="Verdana" pitchFamily="34" charset="0"/>
                <a:ea typeface="Verdana" pitchFamily="34" charset="0"/>
                <a:cs typeface="Verdana" pitchFamily="34" charset="0"/>
              </a:rPr>
              <a:t> GENERATION</a:t>
            </a:r>
            <a:endParaRPr lang="en-US" b="1" dirty="0">
              <a:latin typeface="Verdana" pitchFamily="34" charset="0"/>
              <a:ea typeface="Verdana" pitchFamily="34" charset="0"/>
              <a:cs typeface="Verdana" pitchFamily="34" charset="0"/>
            </a:endParaRPr>
          </a:p>
        </p:txBody>
      </p:sp>
      <p:sp>
        <p:nvSpPr>
          <p:cNvPr id="4" name="TextBox 3"/>
          <p:cNvSpPr txBox="1"/>
          <p:nvPr/>
        </p:nvSpPr>
        <p:spPr>
          <a:xfrm>
            <a:off x="533400" y="1447800"/>
            <a:ext cx="82296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In a typical fire scenario with the fryer protected by a single-agent wet chemical system, a </a:t>
            </a:r>
            <a:r>
              <a:rPr lang="en-US" sz="1600" b="1" dirty="0" smtClean="0">
                <a:latin typeface="Verdana" pitchFamily="34" charset="0"/>
                <a:ea typeface="Verdana" pitchFamily="34" charset="0"/>
                <a:cs typeface="Verdana" pitchFamily="34" charset="0"/>
              </a:rPr>
              <a:t>malfunctioning vat will heat the grease until it reaches the auto ignition temperature of 680 to 700 °F </a:t>
            </a:r>
            <a:r>
              <a:rPr lang="en-US" sz="1600" b="1" dirty="0" smtClean="0">
                <a:solidFill>
                  <a:srgbClr val="FF0000"/>
                </a:solidFill>
                <a:latin typeface="Verdana" pitchFamily="34" charset="0"/>
                <a:ea typeface="Verdana" pitchFamily="34" charset="0"/>
                <a:cs typeface="Verdana" pitchFamily="34" charset="0"/>
              </a:rPr>
              <a:t>(360-370 °C) </a:t>
            </a:r>
            <a:r>
              <a:rPr lang="en-US" sz="1600" b="1" dirty="0" smtClean="0">
                <a:latin typeface="Verdana" pitchFamily="34" charset="0"/>
                <a:ea typeface="Verdana" pitchFamily="34" charset="0"/>
                <a:cs typeface="Verdana" pitchFamily="34" charset="0"/>
              </a:rPr>
              <a:t>for new shortening</a:t>
            </a:r>
            <a:r>
              <a:rPr lang="en-US" sz="1600" dirty="0" smtClean="0">
                <a:latin typeface="Verdana" pitchFamily="34" charset="0"/>
                <a:ea typeface="Verdana" pitchFamily="34" charset="0"/>
                <a:cs typeface="Verdana" pitchFamily="34" charset="0"/>
              </a:rPr>
              <a:t>.</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The overheating fryer will </a:t>
            </a:r>
            <a:r>
              <a:rPr lang="en-US" sz="1600" b="1" dirty="0" smtClean="0">
                <a:solidFill>
                  <a:srgbClr val="FF0000"/>
                </a:solidFill>
                <a:latin typeface="Verdana" pitchFamily="34" charset="0"/>
                <a:ea typeface="Verdana" pitchFamily="34" charset="0"/>
                <a:cs typeface="Verdana" pitchFamily="34" charset="0"/>
              </a:rPr>
              <a:t>continue to heat </a:t>
            </a:r>
            <a:r>
              <a:rPr lang="en-US" sz="1600" dirty="0" smtClean="0">
                <a:latin typeface="Verdana" pitchFamily="34" charset="0"/>
                <a:ea typeface="Verdana" pitchFamily="34" charset="0"/>
                <a:cs typeface="Verdana" pitchFamily="34" charset="0"/>
              </a:rPr>
              <a:t>the grease until the fire is detected and the fire protection system is actuated, at which time the wet chemical discharge begins and the fryer heat source is shut off by the fire protection system.</a:t>
            </a:r>
          </a:p>
          <a:p>
            <a:pPr algn="just">
              <a:buFont typeface="Wingdings" pitchFamily="2" charset="2"/>
              <a:buChar char="q"/>
            </a:pPr>
            <a:endParaRPr lang="en-US" sz="1600" b="1" dirty="0" smtClean="0">
              <a:latin typeface="Verdana" pitchFamily="34" charset="0"/>
              <a:ea typeface="Verdana" pitchFamily="34" charset="0"/>
              <a:cs typeface="Verdana" pitchFamily="34" charset="0"/>
            </a:endParaRPr>
          </a:p>
          <a:p>
            <a:pPr algn="just">
              <a:buFont typeface="Wingdings" pitchFamily="2" charset="2"/>
              <a:buChar char="q"/>
            </a:pPr>
            <a:r>
              <a:rPr lang="en-US" sz="1600" b="1" dirty="0" smtClean="0">
                <a:latin typeface="Verdana" pitchFamily="34" charset="0"/>
                <a:ea typeface="Verdana" pitchFamily="34" charset="0"/>
                <a:cs typeface="Verdana" pitchFamily="34" charset="0"/>
              </a:rPr>
              <a:t> During the pre burn period between</a:t>
            </a:r>
            <a:r>
              <a:rPr lang="en-US" sz="1600" dirty="0" smtClean="0">
                <a:latin typeface="Verdana" pitchFamily="34" charset="0"/>
                <a:ea typeface="Verdana" pitchFamily="34" charset="0"/>
                <a:cs typeface="Verdana" pitchFamily="34" charset="0"/>
              </a:rPr>
              <a:t> auto ignition and system actuation, the burning grease may reach </a:t>
            </a:r>
            <a:r>
              <a:rPr lang="en-US" sz="1600" b="1" dirty="0" smtClean="0">
                <a:latin typeface="Verdana" pitchFamily="34" charset="0"/>
                <a:ea typeface="Verdana" pitchFamily="34" charset="0"/>
                <a:cs typeface="Verdana" pitchFamily="34" charset="0"/>
              </a:rPr>
              <a:t>temperatures as high as 760 °F </a:t>
            </a:r>
            <a:r>
              <a:rPr lang="en-US" sz="1600" b="1" dirty="0" smtClean="0">
                <a:solidFill>
                  <a:srgbClr val="FF0000"/>
                </a:solidFill>
                <a:latin typeface="Verdana" pitchFamily="34" charset="0"/>
                <a:ea typeface="Verdana" pitchFamily="34" charset="0"/>
                <a:cs typeface="Verdana" pitchFamily="34" charset="0"/>
              </a:rPr>
              <a:t>(404 °C)</a:t>
            </a:r>
            <a:r>
              <a:rPr lang="en-US" sz="1600" dirty="0" smtClean="0">
                <a:solidFill>
                  <a:srgbClr val="FF0000"/>
                </a:solidFill>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before the agent is discharged.</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b="1" dirty="0" smtClean="0">
                <a:latin typeface="Verdana" pitchFamily="34" charset="0"/>
                <a:ea typeface="Verdana" pitchFamily="34" charset="0"/>
                <a:cs typeface="Verdana" pitchFamily="34" charset="0"/>
              </a:rPr>
              <a:t> ADDRESSES DRAWBACKS OF 2</a:t>
            </a:r>
            <a:r>
              <a:rPr lang="en-US" b="1" baseline="30000" dirty="0" smtClean="0">
                <a:latin typeface="Verdana" pitchFamily="34" charset="0"/>
                <a:ea typeface="Verdana" pitchFamily="34" charset="0"/>
                <a:cs typeface="Verdana" pitchFamily="34" charset="0"/>
              </a:rPr>
              <a:t>ND</a:t>
            </a:r>
            <a:r>
              <a:rPr lang="en-US" b="1" dirty="0" smtClean="0">
                <a:latin typeface="Verdana" pitchFamily="34" charset="0"/>
                <a:ea typeface="Verdana" pitchFamily="34" charset="0"/>
                <a:cs typeface="Verdana" pitchFamily="34" charset="0"/>
              </a:rPr>
              <a:t> GENERATION</a:t>
            </a:r>
            <a:endParaRPr lang="en-US" b="1" dirty="0">
              <a:latin typeface="Verdana" pitchFamily="34" charset="0"/>
              <a:ea typeface="Verdana" pitchFamily="34" charset="0"/>
              <a:cs typeface="Verdana" pitchFamily="34" charset="0"/>
            </a:endParaRPr>
          </a:p>
        </p:txBody>
      </p:sp>
      <p:sp>
        <p:nvSpPr>
          <p:cNvPr id="3" name="TextBox 2"/>
          <p:cNvSpPr txBox="1"/>
          <p:nvPr/>
        </p:nvSpPr>
        <p:spPr>
          <a:xfrm>
            <a:off x="533400" y="1600200"/>
            <a:ext cx="82296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Upon discharge, the </a:t>
            </a:r>
            <a:r>
              <a:rPr lang="en-US" sz="1600" b="1" dirty="0" smtClean="0">
                <a:latin typeface="Verdana" pitchFamily="34" charset="0"/>
                <a:ea typeface="Verdana" pitchFamily="34" charset="0"/>
                <a:cs typeface="Verdana" pitchFamily="34" charset="0"/>
              </a:rPr>
              <a:t>wet chemical will rapidly extinguish the flames (typically </a:t>
            </a:r>
            <a:r>
              <a:rPr lang="en-US" sz="1600" b="1" dirty="0" smtClean="0">
                <a:solidFill>
                  <a:srgbClr val="FF0000"/>
                </a:solidFill>
                <a:latin typeface="Verdana" pitchFamily="34" charset="0"/>
                <a:ea typeface="Verdana" pitchFamily="34" charset="0"/>
                <a:cs typeface="Verdana" pitchFamily="34" charset="0"/>
              </a:rPr>
              <a:t>4 to 6 seconds</a:t>
            </a:r>
            <a:r>
              <a:rPr lang="en-US" sz="1600" b="1" dirty="0" smtClean="0">
                <a:latin typeface="Verdana" pitchFamily="34" charset="0"/>
                <a:ea typeface="Verdana" pitchFamily="34" charset="0"/>
                <a:cs typeface="Verdana" pitchFamily="34" charset="0"/>
              </a:rPr>
              <a:t>)</a:t>
            </a:r>
            <a:r>
              <a:rPr lang="en-US" sz="1600" dirty="0" smtClean="0">
                <a:latin typeface="Verdana" pitchFamily="34" charset="0"/>
                <a:ea typeface="Verdana" pitchFamily="34" charset="0"/>
                <a:cs typeface="Verdana" pitchFamily="34" charset="0"/>
              </a:rPr>
              <a:t> and begin to </a:t>
            </a:r>
            <a:r>
              <a:rPr lang="en-US" sz="1600" b="1" dirty="0" smtClean="0">
                <a:solidFill>
                  <a:srgbClr val="FF0000"/>
                </a:solidFill>
                <a:latin typeface="Verdana" pitchFamily="34" charset="0"/>
                <a:ea typeface="Verdana" pitchFamily="34" charset="0"/>
                <a:cs typeface="Verdana" pitchFamily="34" charset="0"/>
              </a:rPr>
              <a:t>cool down </a:t>
            </a:r>
            <a:r>
              <a:rPr lang="en-US" sz="1600" b="1" dirty="0" smtClean="0">
                <a:latin typeface="Verdana" pitchFamily="34" charset="0"/>
                <a:ea typeface="Verdana" pitchFamily="34" charset="0"/>
                <a:cs typeface="Verdana" pitchFamily="34" charset="0"/>
              </a:rPr>
              <a:t>the hot grease</a:t>
            </a:r>
            <a:r>
              <a:rPr lang="en-US" sz="1600" dirty="0" smtClean="0">
                <a:latin typeface="Verdana" pitchFamily="34" charset="0"/>
                <a:ea typeface="Verdana" pitchFamily="34" charset="0"/>
                <a:cs typeface="Verdana" pitchFamily="34" charset="0"/>
              </a:rPr>
              <a:t> while also </a:t>
            </a:r>
            <a:r>
              <a:rPr lang="en-US" sz="1600" b="1" dirty="0" smtClean="0">
                <a:latin typeface="Verdana" pitchFamily="34" charset="0"/>
                <a:ea typeface="Verdana" pitchFamily="34" charset="0"/>
                <a:cs typeface="Verdana" pitchFamily="34" charset="0"/>
              </a:rPr>
              <a:t>reacting with the grease to form a temporary, air-excluding foam blanket on the surface of the grease</a:t>
            </a:r>
            <a:r>
              <a:rPr lang="en-US" sz="1600" dirty="0" smtClean="0">
                <a:latin typeface="Verdana" pitchFamily="34" charset="0"/>
                <a:ea typeface="Verdana" pitchFamily="34" charset="0"/>
                <a:cs typeface="Verdana" pitchFamily="34" charset="0"/>
              </a:rPr>
              <a:t>.</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By the end of agent discharge, the </a:t>
            </a:r>
            <a:r>
              <a:rPr lang="en-US" sz="1600" b="1" dirty="0" smtClean="0">
                <a:latin typeface="Verdana" pitchFamily="34" charset="0"/>
                <a:ea typeface="Verdana" pitchFamily="34" charset="0"/>
                <a:cs typeface="Verdana" pitchFamily="34" charset="0"/>
              </a:rPr>
              <a:t>hot grease will have cooled 40 to 60 °F (</a:t>
            </a:r>
            <a:r>
              <a:rPr lang="en-US" sz="1600" b="1" dirty="0" smtClean="0">
                <a:solidFill>
                  <a:srgbClr val="FF0000"/>
                </a:solidFill>
                <a:latin typeface="Verdana" pitchFamily="34" charset="0"/>
                <a:ea typeface="Verdana" pitchFamily="34" charset="0"/>
                <a:cs typeface="Verdana" pitchFamily="34" charset="0"/>
              </a:rPr>
              <a:t>22-33 °C</a:t>
            </a:r>
            <a:r>
              <a:rPr lang="en-US" sz="1600" b="1" dirty="0" smtClean="0">
                <a:latin typeface="Verdana" pitchFamily="34" charset="0"/>
                <a:ea typeface="Verdana" pitchFamily="34" charset="0"/>
                <a:cs typeface="Verdana" pitchFamily="34" charset="0"/>
              </a:rPr>
              <a:t>) below the peak (start of discharge) temperature</a:t>
            </a:r>
            <a:r>
              <a:rPr lang="en-US" sz="1600" dirty="0" smtClean="0">
                <a:latin typeface="Verdana" pitchFamily="34" charset="0"/>
                <a:ea typeface="Verdana" pitchFamily="34" charset="0"/>
                <a:cs typeface="Verdana" pitchFamily="34" charset="0"/>
              </a:rPr>
              <a:t> and the </a:t>
            </a:r>
            <a:r>
              <a:rPr lang="en-US" sz="1600" b="1" dirty="0" smtClean="0">
                <a:latin typeface="Verdana" pitchFamily="34" charset="0"/>
                <a:ea typeface="Verdana" pitchFamily="34" charset="0"/>
                <a:cs typeface="Verdana" pitchFamily="34" charset="0"/>
              </a:rPr>
              <a:t>vat above the grease will be full of foam</a:t>
            </a:r>
            <a:r>
              <a:rPr lang="en-US" sz="1600" dirty="0" smtClean="0">
                <a:latin typeface="Verdana" pitchFamily="34" charset="0"/>
                <a:ea typeface="Verdana" pitchFamily="34" charset="0"/>
                <a:cs typeface="Verdana" pitchFamily="34" charset="0"/>
              </a:rPr>
              <a:t>.</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Although the grease may be close to the original auto ignition temperature at the end of discharge, </a:t>
            </a:r>
            <a:r>
              <a:rPr lang="en-US" sz="1600" b="1" dirty="0" smtClean="0">
                <a:latin typeface="Verdana" pitchFamily="34" charset="0"/>
                <a:ea typeface="Verdana" pitchFamily="34" charset="0"/>
                <a:cs typeface="Verdana" pitchFamily="34" charset="0"/>
              </a:rPr>
              <a:t>tests have shown the critical re flash temperature may be as much as 60 °F </a:t>
            </a:r>
            <a:r>
              <a:rPr lang="en-US" sz="1600" b="1" dirty="0" smtClean="0">
                <a:solidFill>
                  <a:srgbClr val="FF0000"/>
                </a:solidFill>
                <a:latin typeface="Verdana" pitchFamily="34" charset="0"/>
                <a:ea typeface="Verdana" pitchFamily="34" charset="0"/>
                <a:cs typeface="Verdana" pitchFamily="34" charset="0"/>
              </a:rPr>
              <a:t>(33 °C)</a:t>
            </a:r>
            <a:r>
              <a:rPr lang="en-US" sz="1600" b="1" dirty="0" smtClean="0">
                <a:latin typeface="Verdana" pitchFamily="34" charset="0"/>
                <a:ea typeface="Verdana" pitchFamily="34" charset="0"/>
                <a:cs typeface="Verdana" pitchFamily="34" charset="0"/>
              </a:rPr>
              <a:t> below the auto ignition temperature.</a:t>
            </a:r>
          </a:p>
          <a:p>
            <a:pPr algn="just">
              <a:buFont typeface="Wingdings" pitchFamily="2" charset="2"/>
              <a:buChar char="q"/>
            </a:pP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6781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b="1" dirty="0" smtClean="0">
                <a:latin typeface="Verdana" pitchFamily="34" charset="0"/>
                <a:ea typeface="Verdana" pitchFamily="34" charset="0"/>
                <a:cs typeface="Verdana" pitchFamily="34" charset="0"/>
              </a:rPr>
              <a:t> ADDRESSES DRAWBACKS OF</a:t>
            </a:r>
          </a:p>
          <a:p>
            <a:pPr algn="ctr"/>
            <a:r>
              <a:rPr lang="en-US" b="1" dirty="0" smtClean="0">
                <a:latin typeface="Verdana" pitchFamily="34" charset="0"/>
                <a:ea typeface="Verdana" pitchFamily="34" charset="0"/>
                <a:cs typeface="Verdana" pitchFamily="34" charset="0"/>
              </a:rPr>
              <a:t> 2</a:t>
            </a:r>
            <a:r>
              <a:rPr lang="en-US" b="1" baseline="30000" dirty="0" smtClean="0">
                <a:latin typeface="Verdana" pitchFamily="34" charset="0"/>
                <a:ea typeface="Verdana" pitchFamily="34" charset="0"/>
                <a:cs typeface="Verdana" pitchFamily="34" charset="0"/>
              </a:rPr>
              <a:t>ND</a:t>
            </a:r>
            <a:r>
              <a:rPr lang="en-US" b="1" dirty="0" smtClean="0">
                <a:latin typeface="Verdana" pitchFamily="34" charset="0"/>
                <a:ea typeface="Verdana" pitchFamily="34" charset="0"/>
                <a:cs typeface="Verdana" pitchFamily="34" charset="0"/>
              </a:rPr>
              <a:t> GENERATION</a:t>
            </a:r>
            <a:endParaRPr lang="en-US" b="1" dirty="0">
              <a:latin typeface="Verdana" pitchFamily="34" charset="0"/>
              <a:ea typeface="Verdana" pitchFamily="34" charset="0"/>
              <a:cs typeface="Verdana" pitchFamily="34" charset="0"/>
            </a:endParaRPr>
          </a:p>
        </p:txBody>
      </p:sp>
      <p:pic>
        <p:nvPicPr>
          <p:cNvPr id="4" name="Picture 3"/>
          <p:cNvPicPr/>
          <p:nvPr/>
        </p:nvPicPr>
        <p:blipFill>
          <a:blip r:embed="rId2" cstate="print"/>
          <a:srcRect/>
          <a:stretch>
            <a:fillRect/>
          </a:stretch>
        </p:blipFill>
        <p:spPr bwMode="auto">
          <a:xfrm>
            <a:off x="1295400" y="838200"/>
            <a:ext cx="6686550" cy="5562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b="1" dirty="0" smtClean="0">
                <a:latin typeface="Verdana" pitchFamily="34" charset="0"/>
                <a:ea typeface="Verdana" pitchFamily="34" charset="0"/>
                <a:cs typeface="Verdana" pitchFamily="34" charset="0"/>
              </a:rPr>
              <a:t> ADDRESSES DRAWBACKS OF 2</a:t>
            </a:r>
            <a:r>
              <a:rPr lang="en-US" b="1" baseline="30000" dirty="0" smtClean="0">
                <a:latin typeface="Verdana" pitchFamily="34" charset="0"/>
                <a:ea typeface="Verdana" pitchFamily="34" charset="0"/>
                <a:cs typeface="Verdana" pitchFamily="34" charset="0"/>
              </a:rPr>
              <a:t>ND</a:t>
            </a:r>
            <a:r>
              <a:rPr lang="en-US" b="1" dirty="0" smtClean="0">
                <a:latin typeface="Verdana" pitchFamily="34" charset="0"/>
                <a:ea typeface="Verdana" pitchFamily="34" charset="0"/>
                <a:cs typeface="Verdana" pitchFamily="34" charset="0"/>
              </a:rPr>
              <a:t> GENERATION</a:t>
            </a:r>
            <a:endParaRPr lang="en-US" b="1" dirty="0">
              <a:latin typeface="Verdana" pitchFamily="34" charset="0"/>
              <a:ea typeface="Verdana" pitchFamily="34" charset="0"/>
              <a:cs typeface="Verdana" pitchFamily="34" charset="0"/>
            </a:endParaRPr>
          </a:p>
        </p:txBody>
      </p:sp>
      <p:sp>
        <p:nvSpPr>
          <p:cNvPr id="3" name="TextBox 2"/>
          <p:cNvSpPr txBox="1"/>
          <p:nvPr/>
        </p:nvSpPr>
        <p:spPr>
          <a:xfrm>
            <a:off x="533400" y="1363682"/>
            <a:ext cx="8229600"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lgn="just">
              <a:buFont typeface="+mj-lt"/>
              <a:buAutoNum type="arabicPeriod"/>
            </a:pPr>
            <a:endParaRPr lang="en-US" sz="1600" b="1" dirty="0" smtClean="0">
              <a:latin typeface="Verdana" pitchFamily="34" charset="0"/>
              <a:ea typeface="Verdana" pitchFamily="34" charset="0"/>
              <a:cs typeface="Verdana" pitchFamily="34" charset="0"/>
            </a:endParaRPr>
          </a:p>
          <a:p>
            <a:pPr marL="342900" lvl="0" indent="-342900" algn="just">
              <a:buFont typeface="+mj-lt"/>
              <a:buAutoNum type="arabicPeriod"/>
            </a:pP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r>
              <a:rPr lang="en-US" sz="1600" b="1" dirty="0" smtClean="0">
                <a:latin typeface="Verdana" pitchFamily="34" charset="0"/>
                <a:ea typeface="Verdana" pitchFamily="34" charset="0"/>
                <a:cs typeface="Verdana" pitchFamily="34" charset="0"/>
              </a:rPr>
              <a:t> system cools cooking oils 15 times faster than simple wet chemical kitchen fire suppression systems</a:t>
            </a:r>
            <a:r>
              <a:rPr lang="en-US" sz="1600" dirty="0" smtClean="0">
                <a:latin typeface="Verdana" pitchFamily="34" charset="0"/>
                <a:ea typeface="Verdana" pitchFamily="34" charset="0"/>
                <a:cs typeface="Verdana" pitchFamily="34" charset="0"/>
              </a:rPr>
              <a:t>.</a:t>
            </a:r>
          </a:p>
          <a:p>
            <a:pPr marL="342900" lvl="0" indent="-342900" algn="just">
              <a:buFont typeface="+mj-lt"/>
              <a:buAutoNum type="arabicPeriod"/>
            </a:pPr>
            <a:endParaRPr lang="en-US" sz="1600" b="1" dirty="0" smtClean="0">
              <a:latin typeface="Verdana" pitchFamily="34" charset="0"/>
              <a:ea typeface="Verdana" pitchFamily="34" charset="0"/>
              <a:cs typeface="Verdana" pitchFamily="34" charset="0"/>
            </a:endParaRPr>
          </a:p>
          <a:p>
            <a:pPr marL="342900" lvl="0" indent="-342900" algn="just">
              <a:buFont typeface="+mj-lt"/>
              <a:buAutoNum type="arabicPeriod"/>
            </a:pPr>
            <a:r>
              <a:rPr lang="en-US" sz="1600" b="1" dirty="0" smtClean="0">
                <a:latin typeface="Verdana" pitchFamily="34" charset="0"/>
                <a:ea typeface="Verdana" pitchFamily="34" charset="0"/>
                <a:cs typeface="Verdana" pitchFamily="34" charset="0"/>
              </a:rPr>
              <a:t>PRX makes the fuel (grease) temperature to drop below the re-flash temperature within </a:t>
            </a:r>
            <a:r>
              <a:rPr lang="en-US" sz="1600" b="1" dirty="0" smtClean="0">
                <a:solidFill>
                  <a:srgbClr val="FF0000"/>
                </a:solidFill>
                <a:latin typeface="Verdana" pitchFamily="34" charset="0"/>
                <a:ea typeface="Verdana" pitchFamily="34" charset="0"/>
                <a:cs typeface="Verdana" pitchFamily="34" charset="0"/>
              </a:rPr>
              <a:t>two minutes</a:t>
            </a:r>
            <a:r>
              <a:rPr lang="en-US" sz="1600" b="1" dirty="0" smtClean="0">
                <a:latin typeface="Verdana" pitchFamily="34" charset="0"/>
                <a:ea typeface="Verdana" pitchFamily="34" charset="0"/>
                <a:cs typeface="Verdana" pitchFamily="34" charset="0"/>
              </a:rPr>
              <a:t>. Conventional restaurant system takes </a:t>
            </a:r>
            <a:r>
              <a:rPr lang="en-US" sz="1600" b="1" dirty="0" smtClean="0">
                <a:solidFill>
                  <a:srgbClr val="FF0000"/>
                </a:solidFill>
                <a:latin typeface="Verdana" pitchFamily="34" charset="0"/>
                <a:ea typeface="Verdana" pitchFamily="34" charset="0"/>
                <a:cs typeface="Verdana" pitchFamily="34" charset="0"/>
              </a:rPr>
              <a:t>20 minutes </a:t>
            </a:r>
            <a:r>
              <a:rPr lang="en-US" sz="1600" b="1" dirty="0" smtClean="0">
                <a:latin typeface="Verdana" pitchFamily="34" charset="0"/>
                <a:ea typeface="Verdana" pitchFamily="34" charset="0"/>
                <a:cs typeface="Verdana" pitchFamily="34" charset="0"/>
              </a:rPr>
              <a:t>to cool below the re-flash point.</a:t>
            </a:r>
            <a:endParaRPr lang="en-US" sz="1600" dirty="0" smtClean="0">
              <a:latin typeface="Verdana" pitchFamily="34" charset="0"/>
              <a:ea typeface="Verdana" pitchFamily="34" charset="0"/>
              <a:cs typeface="Verdana" pitchFamily="34" charset="0"/>
            </a:endParaRPr>
          </a:p>
          <a:p>
            <a:pPr marL="342900" lvl="0" indent="-342900" algn="just">
              <a:buFont typeface="+mj-lt"/>
              <a:buAutoNum type="arabicPeriod"/>
            </a:pPr>
            <a:endParaRPr lang="en-US" sz="1600" b="1" dirty="0" smtClean="0">
              <a:latin typeface="Verdana" pitchFamily="34" charset="0"/>
              <a:ea typeface="Verdana" pitchFamily="34" charset="0"/>
              <a:cs typeface="Verdana" pitchFamily="34" charset="0"/>
            </a:endParaRPr>
          </a:p>
          <a:p>
            <a:pPr marL="342900" lvl="0" indent="-342900" algn="just">
              <a:buFont typeface="+mj-lt"/>
              <a:buAutoNum type="arabicPeriod"/>
            </a:pPr>
            <a:r>
              <a:rPr lang="en-US" sz="1600" b="1" dirty="0" smtClean="0">
                <a:latin typeface="Verdana" pitchFamily="34" charset="0"/>
                <a:ea typeface="Verdana" pitchFamily="34" charset="0"/>
                <a:cs typeface="Verdana" pitchFamily="34" charset="0"/>
              </a:rPr>
              <a:t>The addition of water immediately after extinguishment activates the </a:t>
            </a:r>
            <a:r>
              <a:rPr lang="en-US" sz="1600" b="1" dirty="0" smtClean="0">
                <a:solidFill>
                  <a:srgbClr val="FF0000"/>
                </a:solidFill>
                <a:latin typeface="Verdana" pitchFamily="34" charset="0"/>
                <a:ea typeface="Verdana" pitchFamily="34" charset="0"/>
                <a:cs typeface="Verdana" pitchFamily="34" charset="0"/>
              </a:rPr>
              <a:t>agent-fuel reaction</a:t>
            </a:r>
            <a:r>
              <a:rPr lang="en-US" sz="1600" b="1" dirty="0" smtClean="0">
                <a:latin typeface="Verdana" pitchFamily="34" charset="0"/>
                <a:ea typeface="Verdana" pitchFamily="34" charset="0"/>
                <a:cs typeface="Verdana" pitchFamily="34" charset="0"/>
              </a:rPr>
              <a:t>, </a:t>
            </a:r>
            <a:r>
              <a:rPr lang="en-US" sz="1600" b="1" dirty="0" smtClean="0">
                <a:solidFill>
                  <a:srgbClr val="FF0000"/>
                </a:solidFill>
                <a:latin typeface="Verdana" pitchFamily="34" charset="0"/>
                <a:ea typeface="Verdana" pitchFamily="34" charset="0"/>
                <a:cs typeface="Verdana" pitchFamily="34" charset="0"/>
              </a:rPr>
              <a:t>replenishing</a:t>
            </a:r>
            <a:r>
              <a:rPr lang="en-US" sz="1600" b="1" dirty="0" smtClean="0">
                <a:latin typeface="Verdana" pitchFamily="34" charset="0"/>
                <a:ea typeface="Verdana" pitchFamily="34" charset="0"/>
                <a:cs typeface="Verdana" pitchFamily="34" charset="0"/>
              </a:rPr>
              <a:t> the foam blanket until the grease temperature has fallen </a:t>
            </a:r>
            <a:r>
              <a:rPr lang="en-US" sz="1600" b="1" dirty="0" smtClean="0">
                <a:solidFill>
                  <a:srgbClr val="FF0000"/>
                </a:solidFill>
                <a:latin typeface="Verdana" pitchFamily="34" charset="0"/>
                <a:ea typeface="Verdana" pitchFamily="34" charset="0"/>
                <a:cs typeface="Verdana" pitchFamily="34" charset="0"/>
              </a:rPr>
              <a:t>below </a:t>
            </a:r>
            <a:r>
              <a:rPr lang="en-US" sz="1600" b="1" dirty="0" smtClean="0">
                <a:latin typeface="Verdana" pitchFamily="34" charset="0"/>
                <a:ea typeface="Verdana" pitchFamily="34" charset="0"/>
                <a:cs typeface="Verdana" pitchFamily="34" charset="0"/>
              </a:rPr>
              <a:t>its re-flash temperature</a:t>
            </a:r>
            <a:r>
              <a:rPr lang="en-US" sz="1600" dirty="0" smtClean="0">
                <a:latin typeface="Verdana" pitchFamily="34" charset="0"/>
                <a:ea typeface="Verdana" pitchFamily="34" charset="0"/>
                <a:cs typeface="Verdana" pitchFamily="34" charset="0"/>
              </a:rPr>
              <a:t>.</a:t>
            </a:r>
          </a:p>
          <a:p>
            <a:pPr marL="342900" indent="-342900" algn="just">
              <a:buFont typeface="+mj-lt"/>
              <a:buAutoNum type="arabicPeriod"/>
            </a:pPr>
            <a:endParaRPr lang="en-US" sz="1600" dirty="0" smtClean="0">
              <a:latin typeface="Verdana" pitchFamily="34" charset="0"/>
              <a:ea typeface="Verdana" pitchFamily="34" charset="0"/>
              <a:cs typeface="Verdana" pitchFamily="34" charset="0"/>
            </a:endParaRPr>
          </a:p>
          <a:p>
            <a:pPr marL="342900" indent="-342900" algn="just">
              <a:buFont typeface="+mj-lt"/>
              <a:buAutoNum type="arabicPeriod"/>
            </a:pPr>
            <a:r>
              <a:rPr lang="en-US" sz="1600" dirty="0" smtClean="0">
                <a:latin typeface="Verdana" pitchFamily="34" charset="0"/>
                <a:ea typeface="Verdana" pitchFamily="34" charset="0"/>
                <a:cs typeface="Verdana" pitchFamily="34" charset="0"/>
              </a:rPr>
              <a:t>UL300 specifies that fires should be extinguished and that re-ignition should not occur</a:t>
            </a:r>
            <a:r>
              <a:rPr lang="en-US" sz="1600" dirty="0" smtClean="0">
                <a:solidFill>
                  <a:schemeClr val="tx1"/>
                </a:solidFill>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PIRANHA</a:t>
            </a:r>
            <a:r>
              <a:rPr lang="en-US" sz="1600"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system achieves both fire suppression and prevention of </a:t>
            </a:r>
            <a:r>
              <a:rPr lang="en-US" sz="1600" b="1" dirty="0" smtClean="0">
                <a:solidFill>
                  <a:srgbClr val="FF0000"/>
                </a:solidFill>
                <a:latin typeface="Verdana" pitchFamily="34" charset="0"/>
                <a:ea typeface="Verdana" pitchFamily="34" charset="0"/>
                <a:cs typeface="Verdana" pitchFamily="34" charset="0"/>
              </a:rPr>
              <a:t>re-igniting</a:t>
            </a:r>
            <a:r>
              <a:rPr lang="en-US" sz="1600" b="1" dirty="0" smtClean="0">
                <a:latin typeface="Verdana" pitchFamily="34" charset="0"/>
                <a:ea typeface="Verdana" pitchFamily="34" charset="0"/>
                <a:cs typeface="Verdana" pitchFamily="34" charset="0"/>
              </a:rPr>
              <a:t> with maximum efficiency</a:t>
            </a:r>
            <a:r>
              <a:rPr lang="en-US" sz="1600" dirty="0" smtClean="0">
                <a:latin typeface="Verdana" pitchFamily="34" charset="0"/>
                <a:ea typeface="Verdana" pitchFamily="34" charset="0"/>
                <a:cs typeface="Verdana" pitchFamily="34" charset="0"/>
              </a:rPr>
              <a:t>.</a:t>
            </a:r>
          </a:p>
          <a:p>
            <a:pPr marL="342900" indent="-342900" algn="just">
              <a:buFont typeface="+mj-lt"/>
              <a:buAutoNum type="arabicPeriod"/>
            </a:pP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627293"/>
            <a:ext cx="6019800" cy="954107"/>
          </a:xfrm>
          <a:prstGeom prst="rect">
            <a:avLst/>
          </a:prstGeom>
          <a:solidFill>
            <a:schemeClr val="bg1"/>
          </a:solidFill>
          <a:ln>
            <a:solidFill>
              <a:schemeClr val="tx1"/>
            </a:solidFill>
          </a:ln>
          <a:scene3d>
            <a:camera prst="orthographicFront"/>
            <a:lightRig rig="threePt" dir="t"/>
          </a:scene3d>
          <a:sp3d>
            <a:bevelT/>
          </a:sp3d>
        </p:spPr>
        <p:style>
          <a:lnRef idx="0">
            <a:scrgbClr r="0" g="0" b="0"/>
          </a:lnRef>
          <a:fillRef idx="1003">
            <a:schemeClr val="lt2"/>
          </a:fillRef>
          <a:effectRef idx="0">
            <a:scrgbClr r="0" g="0" b="0"/>
          </a:effectRef>
          <a:fontRef idx="major"/>
        </p:style>
        <p:txBody>
          <a:bodyPr wrap="square" rtlCol="0">
            <a:spAutoFit/>
          </a:bodyPr>
          <a:lstStyle/>
          <a:p>
            <a:pPr algn="ctr"/>
            <a:r>
              <a:rPr lang="en-US" sz="2800" b="1" dirty="0" smtClean="0">
                <a:latin typeface="Verdana" pitchFamily="34" charset="0"/>
                <a:ea typeface="Verdana" pitchFamily="34" charset="0"/>
                <a:cs typeface="Verdana" pitchFamily="34" charset="0"/>
              </a:rPr>
              <a:t>OTHER ADVANTAGES OF </a:t>
            </a:r>
            <a:r>
              <a:rPr lang="en-US" sz="28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sz="2800"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OTHER REASONS FOR PREFERRING </a:t>
            </a: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TextBox 2"/>
          <p:cNvSpPr txBox="1"/>
          <p:nvPr/>
        </p:nvSpPr>
        <p:spPr>
          <a:xfrm>
            <a:off x="533400" y="2896612"/>
            <a:ext cx="822960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Fires involving modern cooling appliances are difficult to extinguish.</a:t>
            </a:r>
          </a:p>
          <a:p>
            <a:pPr marL="342900" lvl="0" indent="-342900">
              <a:buFont typeface="Wingdings" pitchFamily="2" charset="2"/>
              <a:buChar char="q"/>
            </a:pPr>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Greater protection of hazard area from each nozzle.</a:t>
            </a:r>
          </a:p>
          <a:p>
            <a:pPr marL="342900" lvl="0" indent="-342900">
              <a:buFont typeface="Wingdings" pitchFamily="2" charset="2"/>
              <a:buChar char="q"/>
            </a:pPr>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Averagely 60% less chemical is required per hazard. Means smaller and fewer agent storage tanks.</a:t>
            </a:r>
          </a:p>
          <a:p>
            <a:pPr marL="342900" lvl="0" indent="-342900">
              <a:buFont typeface="Wingdings" pitchFamily="2" charset="2"/>
              <a:buChar char="q"/>
            </a:pPr>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PRX liquid fire suppressant provides a solution which incorporates water, safely and efficiently, in the extinguishment of restraint and commercial kitchen fires.</a:t>
            </a:r>
          </a:p>
          <a:p>
            <a:pPr marL="342900" lvl="0" indent="-342900">
              <a:buFont typeface="Wingdings" pitchFamily="2" charset="2"/>
              <a:buChar char="q"/>
            </a:pPr>
            <a:endParaRPr lang="en-US" sz="1600" dirty="0" smtClean="0">
              <a:latin typeface="Verdana" pitchFamily="34" charset="0"/>
              <a:ea typeface="Verdana" pitchFamily="34" charset="0"/>
              <a:cs typeface="Verdana" pitchFamily="34" charset="0"/>
            </a:endParaRPr>
          </a:p>
        </p:txBody>
      </p:sp>
      <p:sp>
        <p:nvSpPr>
          <p:cNvPr id="4" name="TextBox 3"/>
          <p:cNvSpPr txBox="1"/>
          <p:nvPr/>
        </p:nvSpPr>
        <p:spPr>
          <a:xfrm>
            <a:off x="533400" y="1114961"/>
            <a:ext cx="82296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latin typeface="Verdana" pitchFamily="34" charset="0"/>
                <a:ea typeface="Verdana" pitchFamily="34" charset="0"/>
                <a:cs typeface="Verdana" pitchFamily="34" charset="0"/>
              </a:rPr>
              <a:t>The primary advantage of the hybrid system over single-agent wet chemical systems is a </a:t>
            </a:r>
            <a:r>
              <a:rPr lang="en-US" sz="1600" b="1" dirty="0" smtClean="0">
                <a:solidFill>
                  <a:srgbClr val="FF0000"/>
                </a:solidFill>
                <a:latin typeface="Verdana" pitchFamily="34" charset="0"/>
                <a:ea typeface="Verdana" pitchFamily="34" charset="0"/>
                <a:cs typeface="Verdana" pitchFamily="34" charset="0"/>
              </a:rPr>
              <a:t>significantly higher safety margin</a:t>
            </a:r>
            <a:r>
              <a:rPr lang="en-US" sz="1600" dirty="0" smtClean="0">
                <a:solidFill>
                  <a:srgbClr val="FF0000"/>
                </a:solidFill>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in the suppression of grease fires. The </a:t>
            </a:r>
            <a:r>
              <a:rPr lang="en-US" sz="1600" dirty="0" smtClean="0">
                <a:solidFill>
                  <a:srgbClr val="FF0000"/>
                </a:solidFill>
                <a:latin typeface="Verdana" pitchFamily="34" charset="0"/>
                <a:ea typeface="Verdana" pitchFamily="34" charset="0"/>
                <a:cs typeface="Verdana" pitchFamily="34" charset="0"/>
              </a:rPr>
              <a:t>purpose of this technical paper </a:t>
            </a:r>
            <a:r>
              <a:rPr lang="en-US" sz="1600" dirty="0" smtClean="0">
                <a:latin typeface="Verdana" pitchFamily="34" charset="0"/>
                <a:ea typeface="Verdana" pitchFamily="34" charset="0"/>
                <a:cs typeface="Verdana" pitchFamily="34" charset="0"/>
              </a:rPr>
              <a:t>was to explain the rationale that led to the development of the PIRANHA restaurant fire protection system and the codes and standards with which it complies.</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OTHER ADVANTAGES OF </a:t>
            </a:r>
            <a:r>
              <a:rPr lang="en-US"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TextBox 2"/>
          <p:cNvSpPr txBox="1"/>
          <p:nvPr/>
        </p:nvSpPr>
        <p:spPr>
          <a:xfrm>
            <a:off x="457200" y="1981200"/>
            <a:ext cx="8229600"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The PIRANHA system is the first totally new system designed to simplify design and installation and to reduce the agent tank sizes required</a:t>
            </a:r>
            <a:r>
              <a:rPr lang="en-US" sz="1600" b="1" dirty="0" smtClean="0">
                <a:latin typeface="Verdana" pitchFamily="34" charset="0"/>
                <a:ea typeface="Verdana" pitchFamily="34" charset="0"/>
                <a:cs typeface="Verdana" pitchFamily="34" charset="0"/>
              </a:rPr>
              <a:t>.  Easy compliance.</a:t>
            </a:r>
            <a:endParaRPr lang="en-US" sz="1600" dirty="0" smtClean="0">
              <a:latin typeface="Verdana" pitchFamily="34" charset="0"/>
              <a:ea typeface="Verdana" pitchFamily="34" charset="0"/>
              <a:cs typeface="Verdana" pitchFamily="34" charset="0"/>
            </a:endParaRPr>
          </a:p>
          <a:p>
            <a:pPr marL="342900" lvl="0" indent="-342900"/>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The system has been fully tested to the requirement of UL300, and has been listed by </a:t>
            </a:r>
            <a:r>
              <a:rPr lang="en-US" sz="1600" b="1" dirty="0" smtClean="0">
                <a:latin typeface="Verdana" pitchFamily="34" charset="0"/>
                <a:ea typeface="Verdana" pitchFamily="34" charset="0"/>
                <a:cs typeface="Verdana" pitchFamily="34" charset="0"/>
              </a:rPr>
              <a:t>UL300 in a new category</a:t>
            </a:r>
            <a:r>
              <a:rPr lang="en-US" sz="1600" dirty="0" smtClean="0">
                <a:latin typeface="Verdana" pitchFamily="34" charset="0"/>
                <a:ea typeface="Verdana" pitchFamily="34" charset="0"/>
                <a:cs typeface="Verdana" pitchFamily="34" charset="0"/>
              </a:rPr>
              <a:t> of the hybrid concept: </a:t>
            </a:r>
            <a:r>
              <a:rPr lang="en-US" sz="1600" i="1" dirty="0" smtClean="0">
                <a:latin typeface="Verdana" pitchFamily="34" charset="0"/>
                <a:ea typeface="Verdana" pitchFamily="34" charset="0"/>
                <a:cs typeface="Verdana" pitchFamily="34" charset="0"/>
              </a:rPr>
              <a:t>water –Assisted wet chemical extinguishing systems.</a:t>
            </a:r>
            <a:endParaRPr lang="en-US" sz="1600" dirty="0" smtClean="0">
              <a:latin typeface="Verdana" pitchFamily="34" charset="0"/>
              <a:ea typeface="Verdana" pitchFamily="34" charset="0"/>
              <a:cs typeface="Verdana" pitchFamily="34" charset="0"/>
            </a:endParaRPr>
          </a:p>
          <a:p>
            <a:pPr marL="342900" lvl="0" indent="-342900"/>
            <a:endParaRPr lang="en-US" sz="1600" dirty="0" smtClean="0">
              <a:latin typeface="Verdana" pitchFamily="34" charset="0"/>
              <a:ea typeface="Verdana" pitchFamily="34" charset="0"/>
              <a:cs typeface="Verdana" pitchFamily="34" charset="0"/>
            </a:endParaRPr>
          </a:p>
          <a:p>
            <a:pPr marL="342900" lvl="0" indent="-342900">
              <a:buFont typeface="Wingdings" pitchFamily="2" charset="2"/>
              <a:buChar char="q"/>
            </a:pPr>
            <a:r>
              <a:rPr lang="en-US" sz="1600" dirty="0" smtClean="0">
                <a:latin typeface="Verdana" pitchFamily="34" charset="0"/>
                <a:ea typeface="Verdana" pitchFamily="34" charset="0"/>
                <a:cs typeface="Verdana" pitchFamily="34" charset="0"/>
              </a:rPr>
              <a:t>For each hood, duct and appliance test, the piranha system must:</a:t>
            </a:r>
          </a:p>
          <a:p>
            <a:pPr marL="800100" lvl="1" indent="-342900">
              <a:buFont typeface="Arial" pitchFamily="34" charset="0"/>
              <a:buChar char="•"/>
            </a:pPr>
            <a:r>
              <a:rPr lang="en-US" sz="1600" dirty="0" smtClean="0">
                <a:latin typeface="Verdana" pitchFamily="34" charset="0"/>
                <a:ea typeface="Verdana" pitchFamily="34" charset="0"/>
                <a:cs typeface="Verdana" pitchFamily="34" charset="0"/>
              </a:rPr>
              <a:t>Completely extinguish the fire.</a:t>
            </a:r>
          </a:p>
          <a:p>
            <a:pPr marL="800100" lvl="1" indent="-342900">
              <a:buFont typeface="Arial" pitchFamily="34" charset="0"/>
              <a:buChar char="•"/>
            </a:pPr>
            <a:r>
              <a:rPr lang="en-US" sz="1600" dirty="0" smtClean="0">
                <a:latin typeface="Verdana" pitchFamily="34" charset="0"/>
                <a:ea typeface="Verdana" pitchFamily="34" charset="0"/>
                <a:cs typeface="Verdana" pitchFamily="34" charset="0"/>
              </a:rPr>
              <a:t>Cause no splashing.</a:t>
            </a: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057400"/>
            <a:ext cx="4876800" cy="2246769"/>
          </a:xfrm>
          <a:prstGeom prst="rect">
            <a:avLst/>
          </a:prstGeom>
          <a:solidFill>
            <a:schemeClr val="bg1"/>
          </a:solidFill>
          <a:ln>
            <a:solidFill>
              <a:schemeClr val="tx1"/>
            </a:solidFill>
          </a:ln>
          <a:scene3d>
            <a:camera prst="orthographicFront"/>
            <a:lightRig rig="threePt" dir="t"/>
          </a:scene3d>
          <a:sp3d>
            <a:bevelT/>
          </a:sp3d>
        </p:spPr>
        <p:style>
          <a:lnRef idx="0">
            <a:scrgbClr r="0" g="0" b="0"/>
          </a:lnRef>
          <a:fillRef idx="1003">
            <a:schemeClr val="lt2"/>
          </a:fillRef>
          <a:effectRef idx="0">
            <a:scrgbClr r="0" g="0" b="0"/>
          </a:effectRef>
          <a:fontRef idx="major"/>
        </p:style>
        <p:txBody>
          <a:bodyPr wrap="square" rtlCol="0">
            <a:spAutoFit/>
          </a:bodyPr>
          <a:lstStyle/>
          <a:p>
            <a:pPr algn="ctr"/>
            <a:r>
              <a:rPr lang="en-US" sz="2800" b="1" dirty="0" smtClean="0"/>
              <a:t>COMPARISON OF </a:t>
            </a:r>
          </a:p>
          <a:p>
            <a:pPr algn="ctr"/>
            <a:r>
              <a:rPr lang="en-US" sz="2800" b="1" dirty="0" smtClean="0">
                <a:solidFill>
                  <a:schemeClr val="accent1">
                    <a:lumMod val="75000"/>
                  </a:schemeClr>
                </a:solidFill>
              </a:rPr>
              <a:t>2</a:t>
            </a:r>
            <a:r>
              <a:rPr lang="en-US" sz="2800" b="1" baseline="30000" dirty="0" smtClean="0">
                <a:solidFill>
                  <a:schemeClr val="accent1">
                    <a:lumMod val="75000"/>
                  </a:schemeClr>
                </a:solidFill>
              </a:rPr>
              <a:t>nd</a:t>
            </a:r>
            <a:r>
              <a:rPr lang="en-US" sz="2800" b="1" dirty="0" smtClean="0">
                <a:solidFill>
                  <a:schemeClr val="accent1">
                    <a:lumMod val="75000"/>
                  </a:schemeClr>
                </a:solidFill>
              </a:rPr>
              <a:t> GENERATION</a:t>
            </a:r>
          </a:p>
          <a:p>
            <a:pPr algn="ctr"/>
            <a:r>
              <a:rPr lang="en-US" sz="2800" b="1" dirty="0" smtClean="0"/>
              <a:t>V/S</a:t>
            </a:r>
          </a:p>
          <a:p>
            <a:pPr algn="ctr"/>
            <a:r>
              <a:rPr lang="en-US" sz="2800" b="1" dirty="0" smtClean="0">
                <a:solidFill>
                  <a:srgbClr val="FF0000"/>
                </a:solidFill>
              </a:rPr>
              <a:t>3</a:t>
            </a:r>
            <a:r>
              <a:rPr lang="en-US" sz="2800" b="1" baseline="30000" dirty="0" smtClean="0">
                <a:solidFill>
                  <a:srgbClr val="FF0000"/>
                </a:solidFill>
              </a:rPr>
              <a:t>rd</a:t>
            </a:r>
            <a:r>
              <a:rPr lang="en-US" sz="2800" b="1" dirty="0" smtClean="0">
                <a:solidFill>
                  <a:srgbClr val="FF0000"/>
                </a:solidFill>
              </a:rPr>
              <a:t> GENERATION</a:t>
            </a:r>
          </a:p>
          <a:p>
            <a:pPr algn="ctr"/>
            <a:r>
              <a:rPr lang="en-US" sz="2800" b="1" dirty="0" smtClean="0"/>
              <a:t>FIRE SUPPRESSION SYSTEMS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you.jpg"/>
          <p:cNvPicPr>
            <a:picLocks noChangeAspect="1"/>
          </p:cNvPicPr>
          <p:nvPr/>
        </p:nvPicPr>
        <p:blipFill>
          <a:blip r:embed="rId2" cstate="print"/>
          <a:stretch>
            <a:fillRect/>
          </a:stretch>
        </p:blipFill>
        <p:spPr>
          <a:xfrm>
            <a:off x="914400" y="152400"/>
            <a:ext cx="7429500" cy="5943600"/>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38780"/>
            <a:ext cx="6553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1</a:t>
            </a:r>
            <a:r>
              <a:rPr lang="en-US" b="1" baseline="30000" dirty="0" smtClean="0">
                <a:latin typeface="Verdana" pitchFamily="34" charset="0"/>
                <a:ea typeface="Verdana" pitchFamily="34" charset="0"/>
                <a:cs typeface="Verdana" pitchFamily="34" charset="0"/>
              </a:rPr>
              <a:t>st</a:t>
            </a:r>
            <a:r>
              <a:rPr lang="en-US" b="1" dirty="0" smtClean="0">
                <a:latin typeface="Verdana" pitchFamily="34" charset="0"/>
                <a:ea typeface="Verdana" pitchFamily="34" charset="0"/>
                <a:cs typeface="Verdana" pitchFamily="34" charset="0"/>
              </a:rPr>
              <a:t> &amp; 2</a:t>
            </a:r>
            <a:r>
              <a:rPr lang="en-US" b="1" baseline="30000" dirty="0" smtClean="0">
                <a:latin typeface="Verdana" pitchFamily="34" charset="0"/>
                <a:ea typeface="Verdana" pitchFamily="34" charset="0"/>
                <a:cs typeface="Verdana" pitchFamily="34" charset="0"/>
              </a:rPr>
              <a:t>nd</a:t>
            </a:r>
            <a:r>
              <a:rPr lang="en-US" b="1" dirty="0" smtClean="0">
                <a:latin typeface="Verdana" pitchFamily="34" charset="0"/>
                <a:ea typeface="Verdana" pitchFamily="34" charset="0"/>
                <a:cs typeface="Verdana" pitchFamily="34" charset="0"/>
              </a:rPr>
              <a:t> Generation Fire Suppression Systems</a:t>
            </a:r>
            <a:endParaRPr lang="en-US" b="1" dirty="0">
              <a:latin typeface="Verdana" pitchFamily="34" charset="0"/>
              <a:ea typeface="Verdana" pitchFamily="34" charset="0"/>
              <a:cs typeface="Verdana" pitchFamily="34" charset="0"/>
            </a:endParaRPr>
          </a:p>
        </p:txBody>
      </p:sp>
      <p:sp>
        <p:nvSpPr>
          <p:cNvPr id="3" name="TextBox 2"/>
          <p:cNvSpPr txBox="1"/>
          <p:nvPr/>
        </p:nvSpPr>
        <p:spPr>
          <a:xfrm>
            <a:off x="457200" y="1676400"/>
            <a:ext cx="8153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r>
              <a:rPr lang="en-US" sz="1600" b="1" dirty="0" smtClean="0">
                <a:latin typeface="Verdana" pitchFamily="34" charset="0"/>
                <a:ea typeface="Verdana" pitchFamily="34" charset="0"/>
                <a:cs typeface="Verdana" pitchFamily="34" charset="0"/>
              </a:rPr>
              <a:t> </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First generation </a:t>
            </a:r>
            <a:r>
              <a:rPr lang="en-US" sz="1600" b="1" dirty="0" smtClean="0">
                <a:latin typeface="Verdana" pitchFamily="34" charset="0"/>
                <a:ea typeface="Verdana" pitchFamily="34" charset="0"/>
                <a:cs typeface="Verdana" pitchFamily="34" charset="0"/>
              </a:rPr>
              <a:t>fire protection systems featured single dry chemical extinguishing agents.</a:t>
            </a:r>
            <a:endParaRPr lang="en-US" sz="1600" b="1" dirty="0">
              <a:latin typeface="Verdana" pitchFamily="34" charset="0"/>
              <a:ea typeface="Verdana" pitchFamily="34" charset="0"/>
              <a:cs typeface="Verdana" pitchFamily="34" charset="0"/>
            </a:endParaRPr>
          </a:p>
        </p:txBody>
      </p:sp>
      <p:sp>
        <p:nvSpPr>
          <p:cNvPr id="4" name="TextBox 3"/>
          <p:cNvSpPr txBox="1"/>
          <p:nvPr/>
        </p:nvSpPr>
        <p:spPr>
          <a:xfrm>
            <a:off x="457200" y="2662535"/>
            <a:ext cx="8153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r>
              <a:rPr lang="en-US" sz="1600" b="1" dirty="0" smtClean="0">
                <a:latin typeface="Verdana" pitchFamily="34" charset="0"/>
                <a:ea typeface="Verdana" pitchFamily="34" charset="0"/>
                <a:cs typeface="Verdana" pitchFamily="34" charset="0"/>
              </a:rPr>
              <a:t> </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Second generation </a:t>
            </a:r>
            <a:r>
              <a:rPr lang="en-US" sz="1600" b="1" dirty="0" smtClean="0">
                <a:latin typeface="Verdana" pitchFamily="34" charset="0"/>
                <a:ea typeface="Verdana" pitchFamily="34" charset="0"/>
                <a:cs typeface="Verdana" pitchFamily="34" charset="0"/>
              </a:rPr>
              <a:t>systems featured single wet chemical extinguishing agents, which represented state-of-the-art fire protection for restaurants. - until 3rd Generation systems were introduced.</a:t>
            </a:r>
            <a:endParaRPr lang="en-US" sz="1600" b="1" dirty="0">
              <a:latin typeface="Verdana" pitchFamily="34" charset="0"/>
              <a:ea typeface="Verdana" pitchFamily="34" charset="0"/>
              <a:cs typeface="Verdana" pitchFamily="34" charset="0"/>
            </a:endParaRPr>
          </a:p>
        </p:txBody>
      </p:sp>
      <p:sp>
        <p:nvSpPr>
          <p:cNvPr id="5" name="TextBox 4"/>
          <p:cNvSpPr txBox="1"/>
          <p:nvPr/>
        </p:nvSpPr>
        <p:spPr>
          <a:xfrm>
            <a:off x="457200" y="3925669"/>
            <a:ext cx="81534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r>
              <a:rPr lang="en-US" sz="1600" b="1" dirty="0" smtClean="0">
                <a:latin typeface="Verdana" pitchFamily="34" charset="0"/>
                <a:ea typeface="Verdana" pitchFamily="34" charset="0"/>
                <a:cs typeface="Verdana" pitchFamily="34" charset="0"/>
              </a:rPr>
              <a:t> </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3rd Generation System (Piranha Hybrid System</a:t>
            </a:r>
            <a:r>
              <a:rPr lang="en-US" sz="1600" b="1" dirty="0" smtClean="0">
                <a:latin typeface="Verdana" pitchFamily="34" charset="0"/>
                <a:ea typeface="Verdana" pitchFamily="34" charset="0"/>
                <a:cs typeface="Verdana" pitchFamily="34" charset="0"/>
              </a:rPr>
              <a:t>). When actuated, the hybrid system discharges a fixed amount of proprietary wet chemical extinguishing agent followed automatically and immediately by a continuous discharge of water through the same pipe network and nozzles. </a:t>
            </a:r>
            <a:endParaRPr lang="en-US" sz="1600" b="1"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Verdana" pitchFamily="34" charset="0"/>
                <a:ea typeface="Verdana" pitchFamily="34" charset="0"/>
                <a:cs typeface="Verdana" pitchFamily="34" charset="0"/>
              </a:rPr>
              <a:t>DRAWBACKS OF 2</a:t>
            </a:r>
            <a:r>
              <a:rPr lang="en-US" sz="1600" b="1" baseline="30000" dirty="0" smtClean="0">
                <a:latin typeface="Verdana" pitchFamily="34" charset="0"/>
                <a:ea typeface="Verdana" pitchFamily="34" charset="0"/>
                <a:cs typeface="Verdana" pitchFamily="34" charset="0"/>
              </a:rPr>
              <a:t>ND</a:t>
            </a:r>
            <a:r>
              <a:rPr lang="en-US" sz="1600" b="1" dirty="0" smtClean="0">
                <a:latin typeface="Verdana" pitchFamily="34" charset="0"/>
                <a:ea typeface="Verdana" pitchFamily="34" charset="0"/>
                <a:cs typeface="Verdana" pitchFamily="34" charset="0"/>
              </a:rPr>
              <a:t> GENERATION FIRE SUPPRESSION SYSTEMS</a:t>
            </a:r>
          </a:p>
          <a:p>
            <a:pPr algn="ctr"/>
            <a:r>
              <a:rPr lang="en-US" sz="1600" b="1" dirty="0" smtClean="0">
                <a:latin typeface="Verdana" pitchFamily="34" charset="0"/>
                <a:ea typeface="Verdana" pitchFamily="34" charset="0"/>
                <a:cs typeface="Verdana" pitchFamily="34" charset="0"/>
              </a:rPr>
              <a:t>AND</a:t>
            </a:r>
          </a:p>
          <a:p>
            <a:pPr algn="ctr"/>
            <a:r>
              <a:rPr lang="en-US" sz="1600" b="1" dirty="0" smtClean="0">
                <a:latin typeface="Verdana" pitchFamily="34" charset="0"/>
                <a:ea typeface="Verdana" pitchFamily="34" charset="0"/>
                <a:cs typeface="Verdana" pitchFamily="34" charset="0"/>
              </a:rPr>
              <a:t>NEED FOR 3</a:t>
            </a:r>
            <a:r>
              <a:rPr lang="en-US" sz="1600" b="1" baseline="30000" dirty="0" smtClean="0">
                <a:latin typeface="Verdana" pitchFamily="34" charset="0"/>
                <a:ea typeface="Verdana" pitchFamily="34" charset="0"/>
                <a:cs typeface="Verdana" pitchFamily="34" charset="0"/>
              </a:rPr>
              <a:t>RD</a:t>
            </a:r>
            <a:r>
              <a:rPr lang="en-US" sz="1600" b="1" dirty="0" smtClean="0">
                <a:latin typeface="Verdana" pitchFamily="34" charset="0"/>
                <a:ea typeface="Verdana" pitchFamily="34" charset="0"/>
                <a:cs typeface="Verdana" pitchFamily="34" charset="0"/>
              </a:rPr>
              <a:t> GENERATION SYSTEM </a:t>
            </a:r>
            <a:r>
              <a:rPr lang="en-US" sz="1600" b="1" dirty="0" smtClean="0">
                <a:solidFill>
                  <a:srgbClr val="FF0000"/>
                </a:solidFill>
                <a:latin typeface="Verdana" pitchFamily="34" charset="0"/>
                <a:ea typeface="Verdana" pitchFamily="34" charset="0"/>
                <a:cs typeface="Verdana" pitchFamily="34" charset="0"/>
              </a:rPr>
              <a:t>(</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sz="1600" b="1" dirty="0">
              <a:latin typeface="Verdana" pitchFamily="34" charset="0"/>
              <a:ea typeface="Verdana" pitchFamily="34" charset="0"/>
              <a:cs typeface="Verdana" pitchFamily="34" charset="0"/>
            </a:endParaRPr>
          </a:p>
        </p:txBody>
      </p:sp>
      <p:sp>
        <p:nvSpPr>
          <p:cNvPr id="3" name="TextBox 2"/>
          <p:cNvSpPr txBox="1"/>
          <p:nvPr/>
        </p:nvSpPr>
        <p:spPr>
          <a:xfrm>
            <a:off x="533400" y="2058412"/>
            <a:ext cx="82296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r>
              <a:rPr lang="en-US" sz="1600" b="1" dirty="0" smtClean="0">
                <a:latin typeface="Verdana" pitchFamily="34" charset="0"/>
                <a:ea typeface="Verdana" pitchFamily="34" charset="0"/>
                <a:cs typeface="Verdana" pitchFamily="34" charset="0"/>
              </a:rPr>
              <a:t> Continued elevated temperatures can </a:t>
            </a:r>
            <a:r>
              <a:rPr lang="en-US" sz="1600" b="1" dirty="0" smtClean="0">
                <a:solidFill>
                  <a:srgbClr val="FF0000"/>
                </a:solidFill>
                <a:latin typeface="Verdana" pitchFamily="34" charset="0"/>
                <a:ea typeface="Verdana" pitchFamily="34" charset="0"/>
                <a:cs typeface="Verdana" pitchFamily="34" charset="0"/>
              </a:rPr>
              <a:t>destroy</a:t>
            </a:r>
            <a:r>
              <a:rPr lang="en-US" sz="1600" b="1" dirty="0" smtClean="0">
                <a:latin typeface="Verdana" pitchFamily="34" charset="0"/>
                <a:ea typeface="Verdana" pitchFamily="34" charset="0"/>
                <a:cs typeface="Verdana" pitchFamily="34" charset="0"/>
              </a:rPr>
              <a:t> a </a:t>
            </a:r>
            <a:r>
              <a:rPr lang="en-US" sz="1600" b="1" dirty="0" err="1" smtClean="0">
                <a:latin typeface="Verdana" pitchFamily="34" charset="0"/>
                <a:ea typeface="Verdana" pitchFamily="34" charset="0"/>
                <a:cs typeface="Verdana" pitchFamily="34" charset="0"/>
              </a:rPr>
              <a:t>saponified</a:t>
            </a:r>
            <a:r>
              <a:rPr lang="en-US" sz="1600" b="1" dirty="0" smtClean="0">
                <a:latin typeface="Verdana" pitchFamily="34" charset="0"/>
                <a:ea typeface="Verdana" pitchFamily="34" charset="0"/>
                <a:cs typeface="Verdana" pitchFamily="34" charset="0"/>
              </a:rPr>
              <a:t> foam blanket.</a:t>
            </a:r>
          </a:p>
          <a:p>
            <a:pPr algn="just"/>
            <a:endParaRPr lang="en-US" sz="1600" b="1" dirty="0" smtClean="0">
              <a:latin typeface="Verdana" pitchFamily="34" charset="0"/>
              <a:ea typeface="Verdana" pitchFamily="34" charset="0"/>
              <a:cs typeface="Verdana" pitchFamily="34" charset="0"/>
            </a:endParaRPr>
          </a:p>
          <a:p>
            <a:pPr algn="just">
              <a:buFont typeface="Wingdings" pitchFamily="2" charset="2"/>
              <a:buChar char="q"/>
            </a:pPr>
            <a:r>
              <a:rPr lang="en-US" sz="1600" b="1" dirty="0" smtClean="0">
                <a:latin typeface="Verdana" pitchFamily="34" charset="0"/>
                <a:ea typeface="Verdana" pitchFamily="34" charset="0"/>
                <a:cs typeface="Verdana" pitchFamily="34" charset="0"/>
              </a:rPr>
              <a:t> If the temporary foam blanket breaks down from the heat before the grease cools below its </a:t>
            </a:r>
            <a:r>
              <a:rPr lang="en-US" sz="1600" b="1" dirty="0" err="1" smtClean="0">
                <a:latin typeface="Verdana" pitchFamily="34" charset="0"/>
                <a:ea typeface="Verdana" pitchFamily="34" charset="0"/>
                <a:cs typeface="Verdana" pitchFamily="34" charset="0"/>
              </a:rPr>
              <a:t>reflash</a:t>
            </a:r>
            <a:r>
              <a:rPr lang="en-US" sz="1600" b="1" dirty="0" smtClean="0">
                <a:latin typeface="Verdana" pitchFamily="34" charset="0"/>
                <a:ea typeface="Verdana" pitchFamily="34" charset="0"/>
                <a:cs typeface="Verdana" pitchFamily="34" charset="0"/>
              </a:rPr>
              <a:t> temperature, the grease will be re-exposed to air and </a:t>
            </a:r>
            <a:r>
              <a:rPr lang="en-US" sz="1600" b="1" dirty="0" smtClean="0">
                <a:solidFill>
                  <a:srgbClr val="FF0000"/>
                </a:solidFill>
                <a:latin typeface="Verdana" pitchFamily="34" charset="0"/>
                <a:ea typeface="Verdana" pitchFamily="34" charset="0"/>
                <a:cs typeface="Verdana" pitchFamily="34" charset="0"/>
              </a:rPr>
              <a:t>will </a:t>
            </a:r>
            <a:r>
              <a:rPr lang="en-US" sz="1600" b="1" dirty="0" err="1" smtClean="0">
                <a:solidFill>
                  <a:srgbClr val="FF0000"/>
                </a:solidFill>
                <a:latin typeface="Verdana" pitchFamily="34" charset="0"/>
                <a:ea typeface="Verdana" pitchFamily="34" charset="0"/>
                <a:cs typeface="Verdana" pitchFamily="34" charset="0"/>
              </a:rPr>
              <a:t>reflash</a:t>
            </a:r>
            <a:r>
              <a:rPr lang="en-US" sz="1600" dirty="0" smtClean="0">
                <a:solidFill>
                  <a:srgbClr val="FF0000"/>
                </a:solidFill>
                <a:latin typeface="Verdana" pitchFamily="34" charset="0"/>
                <a:ea typeface="Verdana" pitchFamily="34" charset="0"/>
                <a:cs typeface="Verdana" pitchFamily="34" charset="0"/>
              </a:rPr>
              <a:t>.</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Although the foam blanket is excluding air from the grease, it is also an </a:t>
            </a:r>
            <a:r>
              <a:rPr lang="en-US" sz="1600" b="1" dirty="0" smtClean="0">
                <a:latin typeface="Verdana" pitchFamily="34" charset="0"/>
                <a:ea typeface="Verdana" pitchFamily="34" charset="0"/>
                <a:cs typeface="Verdana" pitchFamily="34" charset="0"/>
              </a:rPr>
              <a:t>effective</a:t>
            </a:r>
            <a:r>
              <a:rPr lang="en-US" sz="1600" b="1" dirty="0" smtClean="0">
                <a:solidFill>
                  <a:srgbClr val="FF0000"/>
                </a:solidFill>
                <a:latin typeface="Verdana" pitchFamily="34" charset="0"/>
                <a:ea typeface="Verdana" pitchFamily="34" charset="0"/>
                <a:cs typeface="Verdana" pitchFamily="34" charset="0"/>
              </a:rPr>
              <a:t> insulator </a:t>
            </a:r>
            <a:r>
              <a:rPr lang="en-US" sz="1600" b="1" dirty="0" smtClean="0">
                <a:latin typeface="Verdana" pitchFamily="34" charset="0"/>
                <a:ea typeface="Verdana" pitchFamily="34" charset="0"/>
                <a:cs typeface="Verdana" pitchFamily="34" charset="0"/>
              </a:rPr>
              <a:t>that retards the release of stored heat from the top of the vat.</a:t>
            </a: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Verdana" pitchFamily="34" charset="0"/>
                <a:ea typeface="Verdana" pitchFamily="34" charset="0"/>
                <a:cs typeface="Verdana" pitchFamily="34" charset="0"/>
              </a:rPr>
              <a:t>DRAWBACKS OF 2</a:t>
            </a:r>
            <a:r>
              <a:rPr lang="en-US" sz="1600" b="1" baseline="30000" dirty="0" smtClean="0">
                <a:latin typeface="Verdana" pitchFamily="34" charset="0"/>
                <a:ea typeface="Verdana" pitchFamily="34" charset="0"/>
                <a:cs typeface="Verdana" pitchFamily="34" charset="0"/>
              </a:rPr>
              <a:t>ND</a:t>
            </a:r>
            <a:r>
              <a:rPr lang="en-US" sz="1600" b="1" dirty="0" smtClean="0">
                <a:latin typeface="Verdana" pitchFamily="34" charset="0"/>
                <a:ea typeface="Verdana" pitchFamily="34" charset="0"/>
                <a:cs typeface="Verdana" pitchFamily="34" charset="0"/>
              </a:rPr>
              <a:t> GENERATION FIRE SUPPRESSION SYSTEMS</a:t>
            </a:r>
          </a:p>
          <a:p>
            <a:pPr algn="ctr"/>
            <a:r>
              <a:rPr lang="en-US" sz="1600" b="1" dirty="0" smtClean="0">
                <a:latin typeface="Verdana" pitchFamily="34" charset="0"/>
                <a:ea typeface="Verdana" pitchFamily="34" charset="0"/>
                <a:cs typeface="Verdana" pitchFamily="34" charset="0"/>
              </a:rPr>
              <a:t>AND</a:t>
            </a:r>
          </a:p>
          <a:p>
            <a:pPr algn="ctr"/>
            <a:r>
              <a:rPr lang="en-US" sz="1600" b="1" dirty="0" smtClean="0">
                <a:latin typeface="Verdana" pitchFamily="34" charset="0"/>
                <a:ea typeface="Verdana" pitchFamily="34" charset="0"/>
                <a:cs typeface="Verdana" pitchFamily="34" charset="0"/>
              </a:rPr>
              <a:t>NEED FOR 3</a:t>
            </a:r>
            <a:r>
              <a:rPr lang="en-US" sz="1600" b="1" baseline="30000" dirty="0" smtClean="0">
                <a:latin typeface="Verdana" pitchFamily="34" charset="0"/>
                <a:ea typeface="Verdana" pitchFamily="34" charset="0"/>
                <a:cs typeface="Verdana" pitchFamily="34" charset="0"/>
              </a:rPr>
              <a:t>RD</a:t>
            </a:r>
            <a:r>
              <a:rPr lang="en-US" sz="1600" b="1" dirty="0" smtClean="0">
                <a:latin typeface="Verdana" pitchFamily="34" charset="0"/>
                <a:ea typeface="Verdana" pitchFamily="34" charset="0"/>
                <a:cs typeface="Verdana" pitchFamily="34" charset="0"/>
              </a:rPr>
              <a:t> GENERATION SYSTEM </a:t>
            </a:r>
            <a:r>
              <a:rPr lang="en-US" sz="1600" b="1" dirty="0" smtClean="0">
                <a:solidFill>
                  <a:srgbClr val="FF0000"/>
                </a:solidFill>
                <a:latin typeface="Verdana" pitchFamily="34" charset="0"/>
                <a:ea typeface="Verdana" pitchFamily="34" charset="0"/>
                <a:cs typeface="Verdana" pitchFamily="34" charset="0"/>
              </a:rPr>
              <a:t>(</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sz="1600" b="1" dirty="0">
              <a:latin typeface="Verdana" pitchFamily="34" charset="0"/>
              <a:ea typeface="Verdana" pitchFamily="34" charset="0"/>
              <a:cs typeface="Verdana" pitchFamily="34" charset="0"/>
            </a:endParaRPr>
          </a:p>
        </p:txBody>
      </p:sp>
      <p:sp>
        <p:nvSpPr>
          <p:cNvPr id="3" name="TextBox 2"/>
          <p:cNvSpPr txBox="1"/>
          <p:nvPr/>
        </p:nvSpPr>
        <p:spPr>
          <a:xfrm>
            <a:off x="533400" y="1946970"/>
            <a:ext cx="8229600"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a:p>
            <a:pPr algn="just">
              <a:buFont typeface="Wingdings" pitchFamily="2" charset="2"/>
              <a:buChar char="q"/>
            </a:pPr>
            <a:r>
              <a:rPr lang="en-US" sz="1600" dirty="0" smtClean="0">
                <a:latin typeface="Verdana" pitchFamily="34" charset="0"/>
                <a:ea typeface="Verdana" pitchFamily="34" charset="0"/>
                <a:cs typeface="Verdana" pitchFamily="34" charset="0"/>
              </a:rPr>
              <a:t> </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UL Standard 300 </a:t>
            </a:r>
            <a:r>
              <a:rPr lang="en-US" sz="1600" dirty="0" smtClean="0">
                <a:latin typeface="Verdana" pitchFamily="34" charset="0"/>
                <a:ea typeface="Verdana" pitchFamily="34" charset="0"/>
                <a:cs typeface="Verdana" pitchFamily="34" charset="0"/>
              </a:rPr>
              <a:t>Fire Testing of Fire Extinguishing Systems for Protection of Restaurant Cooking Areas </a:t>
            </a:r>
            <a:r>
              <a:rPr lang="en-US" sz="1600" b="1" dirty="0" smtClean="0">
                <a:latin typeface="Verdana" pitchFamily="34" charset="0"/>
                <a:ea typeface="Verdana" pitchFamily="34" charset="0"/>
                <a:cs typeface="Verdana" pitchFamily="34" charset="0"/>
              </a:rPr>
              <a:t>fryer fire test protocol recognizes the above retarding effect by requiring that the grease </a:t>
            </a:r>
            <a:r>
              <a:rPr lang="en-US" sz="1600" b="1" dirty="0" smtClean="0">
                <a:solidFill>
                  <a:srgbClr val="FF0000"/>
                </a:solidFill>
                <a:latin typeface="Verdana" pitchFamily="34" charset="0"/>
                <a:ea typeface="Verdana" pitchFamily="34" charset="0"/>
                <a:cs typeface="Verdana" pitchFamily="34" charset="0"/>
              </a:rPr>
              <a:t>cool for 20 minutes or 60 °F (33 °C)</a:t>
            </a:r>
            <a:r>
              <a:rPr lang="en-US" sz="1600" dirty="0" smtClean="0">
                <a:solidFill>
                  <a:srgbClr val="FF0000"/>
                </a:solidFill>
                <a:latin typeface="Verdana" pitchFamily="34" charset="0"/>
                <a:ea typeface="Verdana" pitchFamily="34" charset="0"/>
                <a:cs typeface="Verdana" pitchFamily="34" charset="0"/>
              </a:rPr>
              <a:t> </a:t>
            </a:r>
            <a:r>
              <a:rPr lang="en-US" sz="1600" b="1" dirty="0" smtClean="0">
                <a:solidFill>
                  <a:srgbClr val="FF0000"/>
                </a:solidFill>
                <a:latin typeface="Verdana" pitchFamily="34" charset="0"/>
                <a:ea typeface="Verdana" pitchFamily="34" charset="0"/>
                <a:cs typeface="Verdana" pitchFamily="34" charset="0"/>
              </a:rPr>
              <a:t>below the auto ignition temperature – 366 °C</a:t>
            </a:r>
            <a:r>
              <a:rPr lang="en-US" sz="1600" b="1" dirty="0" smtClean="0">
                <a:latin typeface="Verdana" pitchFamily="34" charset="0"/>
                <a:ea typeface="Verdana" pitchFamily="34" charset="0"/>
                <a:cs typeface="Verdana" pitchFamily="34" charset="0"/>
              </a:rPr>
              <a:t> (whichever takes longer) without the fire </a:t>
            </a:r>
            <a:r>
              <a:rPr lang="en-US" sz="1600" b="1" dirty="0" err="1" smtClean="0">
                <a:latin typeface="Verdana" pitchFamily="34" charset="0"/>
                <a:ea typeface="Verdana" pitchFamily="34" charset="0"/>
                <a:cs typeface="Verdana" pitchFamily="34" charset="0"/>
              </a:rPr>
              <a:t>reflashing</a:t>
            </a:r>
            <a:r>
              <a:rPr lang="en-US" sz="1600" dirty="0" smtClean="0">
                <a:latin typeface="Verdana" pitchFamily="34" charset="0"/>
                <a:ea typeface="Verdana" pitchFamily="34" charset="0"/>
                <a:cs typeface="Verdana" pitchFamily="34" charset="0"/>
              </a:rPr>
              <a:t>.</a:t>
            </a:r>
          </a:p>
          <a:p>
            <a:pPr algn="just">
              <a:buFont typeface="Wingdings" pitchFamily="2" charset="2"/>
              <a:buChar char="q"/>
            </a:pPr>
            <a:endParaRPr lang="en-US" sz="1600" b="1" dirty="0" smtClean="0">
              <a:latin typeface="Verdana" pitchFamily="34" charset="0"/>
              <a:ea typeface="Verdana" pitchFamily="34" charset="0"/>
              <a:cs typeface="Verdana" pitchFamily="34" charset="0"/>
            </a:endParaRPr>
          </a:p>
          <a:p>
            <a:pPr algn="just">
              <a:buFont typeface="Wingdings" pitchFamily="2" charset="2"/>
              <a:buChar char="q"/>
            </a:pPr>
            <a:r>
              <a:rPr lang="en-US" sz="1600" b="1" dirty="0" smtClean="0">
                <a:latin typeface="Verdana" pitchFamily="34" charset="0"/>
                <a:ea typeface="Verdana" pitchFamily="34" charset="0"/>
                <a:cs typeface="Verdana" pitchFamily="34" charset="0"/>
              </a:rPr>
              <a:t> Since the grease surface area and the freeboard between the top of the vat and the surface of the grease limit the volume of the foam blanket, generating more foam by discharging additional wet chemical is usually </a:t>
            </a:r>
            <a:r>
              <a:rPr lang="en-US" sz="1600" b="1" dirty="0" smtClean="0">
                <a:solidFill>
                  <a:srgbClr val="FF0000"/>
                </a:solidFill>
                <a:latin typeface="Verdana" pitchFamily="34" charset="0"/>
                <a:ea typeface="Verdana" pitchFamily="34" charset="0"/>
                <a:cs typeface="Verdana" pitchFamily="34" charset="0"/>
              </a:rPr>
              <a:t>ineffective</a:t>
            </a:r>
            <a:r>
              <a:rPr lang="en-US" sz="1600" dirty="0" smtClean="0">
                <a:solidFill>
                  <a:srgbClr val="FF0000"/>
                </a:solidFill>
                <a:latin typeface="Verdana" pitchFamily="34" charset="0"/>
                <a:ea typeface="Verdana" pitchFamily="34" charset="0"/>
                <a:cs typeface="Verdana" pitchFamily="34" charset="0"/>
              </a:rPr>
              <a:t>.</a:t>
            </a:r>
          </a:p>
          <a:p>
            <a:pPr algn="just">
              <a:buFont typeface="Wingdings" pitchFamily="2" charset="2"/>
              <a:buChar char="q"/>
            </a:pPr>
            <a:endParaRPr lang="en-US" sz="1600" dirty="0" smtClean="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22960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q"/>
            </a:pPr>
            <a:endParaRPr lang="en-US" dirty="0" smtClean="0">
              <a:latin typeface="Verdana" pitchFamily="34" charset="0"/>
              <a:ea typeface="Verdana" pitchFamily="34" charset="0"/>
              <a:cs typeface="Verdana" pitchFamily="34" charset="0"/>
            </a:endParaRPr>
          </a:p>
          <a:p>
            <a:pPr algn="just">
              <a:buFont typeface="Wingdings" pitchFamily="2" charset="2"/>
              <a:buChar char="q"/>
            </a:pPr>
            <a:r>
              <a:rPr lang="en-US" dirty="0" smtClean="0">
                <a:latin typeface="Verdana" pitchFamily="34" charset="0"/>
                <a:ea typeface="Verdana" pitchFamily="34" charset="0"/>
                <a:cs typeface="Verdana" pitchFamily="34" charset="0"/>
              </a:rPr>
              <a:t> Therefore, the </a:t>
            </a:r>
            <a:r>
              <a:rPr lang="en-US" b="1" dirty="0" smtClean="0">
                <a:solidFill>
                  <a:srgbClr val="FF0000"/>
                </a:solidFill>
                <a:latin typeface="Verdana" pitchFamily="34" charset="0"/>
                <a:ea typeface="Verdana" pitchFamily="34" charset="0"/>
                <a:cs typeface="Verdana" pitchFamily="34" charset="0"/>
              </a:rPr>
              <a:t>quality rather than the quantity</a:t>
            </a:r>
            <a:r>
              <a:rPr lang="en-US" dirty="0" smtClean="0">
                <a:solidFill>
                  <a:srgbClr val="FF0000"/>
                </a:solidFill>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of the temporary foam blanket becomes the more important factor.</a:t>
            </a:r>
          </a:p>
          <a:p>
            <a:pPr algn="just">
              <a:buFont typeface="Wingdings" pitchFamily="2" charset="2"/>
              <a:buChar char="q"/>
            </a:pPr>
            <a:endParaRPr lang="en-US" dirty="0" smtClean="0">
              <a:latin typeface="Verdana" pitchFamily="34" charset="0"/>
              <a:ea typeface="Verdana" pitchFamily="34" charset="0"/>
              <a:cs typeface="Verdana" pitchFamily="34" charset="0"/>
            </a:endParaRPr>
          </a:p>
          <a:p>
            <a:pPr algn="just">
              <a:buFont typeface="Wingdings" pitchFamily="2" charset="2"/>
              <a:buChar char="q"/>
            </a:pPr>
            <a:r>
              <a:rPr lang="en-US" dirty="0" smtClean="0">
                <a:latin typeface="Verdana" pitchFamily="34" charset="0"/>
                <a:ea typeface="Verdana" pitchFamily="34" charset="0"/>
                <a:cs typeface="Verdana" pitchFamily="34" charset="0"/>
              </a:rPr>
              <a:t> We may conclude that wet chemical agent alone must perform two crucial roles in suppressing fryer fires.</a:t>
            </a:r>
          </a:p>
          <a:p>
            <a:pPr algn="just">
              <a:buFont typeface="Wingdings" pitchFamily="2" charset="2"/>
              <a:buChar char="q"/>
            </a:pPr>
            <a:endParaRPr lang="en-US" b="1" dirty="0" smtClean="0">
              <a:latin typeface="Verdana" pitchFamily="34" charset="0"/>
              <a:ea typeface="Verdana" pitchFamily="34" charset="0"/>
              <a:cs typeface="Verdana" pitchFamily="34" charset="0"/>
            </a:endParaRPr>
          </a:p>
          <a:p>
            <a:pPr algn="just">
              <a:buFont typeface="Wingdings" pitchFamily="2" charset="2"/>
              <a:buChar char="q"/>
            </a:pPr>
            <a:r>
              <a:rPr lang="en-US" b="1" dirty="0" smtClean="0">
                <a:latin typeface="Verdana" pitchFamily="34" charset="0"/>
                <a:ea typeface="Verdana" pitchFamily="34" charset="0"/>
                <a:cs typeface="Verdana" pitchFamily="34" charset="0"/>
              </a:rPr>
              <a:t> First, it must rapidly extinguish the grease fire			(a relatively easy task</a:t>
            </a:r>
            <a:r>
              <a:rPr lang="en-US" dirty="0" smtClean="0">
                <a:latin typeface="Verdana" pitchFamily="34" charset="0"/>
                <a:ea typeface="Verdana" pitchFamily="34" charset="0"/>
                <a:cs typeface="Verdana" pitchFamily="34" charset="0"/>
              </a:rPr>
              <a:t>)</a:t>
            </a:r>
          </a:p>
          <a:p>
            <a:pPr algn="just">
              <a:buFont typeface="Wingdings" pitchFamily="2" charset="2"/>
              <a:buChar char="q"/>
            </a:pPr>
            <a:endParaRPr lang="en-US" b="1" dirty="0" smtClean="0">
              <a:latin typeface="Verdana" pitchFamily="34" charset="0"/>
              <a:ea typeface="Verdana" pitchFamily="34" charset="0"/>
              <a:cs typeface="Verdana" pitchFamily="34" charset="0"/>
            </a:endParaRPr>
          </a:p>
          <a:p>
            <a:pPr algn="just">
              <a:buFont typeface="Wingdings" pitchFamily="2" charset="2"/>
              <a:buChar char="q"/>
            </a:pPr>
            <a:r>
              <a:rPr lang="en-US" b="1" dirty="0" smtClean="0">
                <a:latin typeface="Verdana" pitchFamily="34" charset="0"/>
                <a:ea typeface="Verdana" pitchFamily="34" charset="0"/>
                <a:cs typeface="Verdana" pitchFamily="34" charset="0"/>
              </a:rPr>
              <a:t> Second, it must secure the hot grease until it cools below its minimum </a:t>
            </a:r>
            <a:r>
              <a:rPr lang="en-US" b="1" dirty="0" err="1" smtClean="0">
                <a:latin typeface="Verdana" pitchFamily="34" charset="0"/>
                <a:ea typeface="Verdana" pitchFamily="34" charset="0"/>
                <a:cs typeface="Verdana" pitchFamily="34" charset="0"/>
              </a:rPr>
              <a:t>reflash</a:t>
            </a:r>
            <a:r>
              <a:rPr lang="en-US" b="1" dirty="0" smtClean="0">
                <a:latin typeface="Verdana" pitchFamily="34" charset="0"/>
                <a:ea typeface="Verdana" pitchFamily="34" charset="0"/>
                <a:cs typeface="Verdana" pitchFamily="34" charset="0"/>
              </a:rPr>
              <a:t> temperature					</a:t>
            </a:r>
            <a:r>
              <a:rPr lang="en-US" b="1" dirty="0" smtClean="0">
                <a:solidFill>
                  <a:srgbClr val="FF0000"/>
                </a:solidFill>
                <a:latin typeface="Verdana" pitchFamily="34" charset="0"/>
                <a:ea typeface="Verdana" pitchFamily="34" charset="0"/>
                <a:cs typeface="Verdana" pitchFamily="34" charset="0"/>
              </a:rPr>
              <a:t>(a more difficult task).</a:t>
            </a:r>
          </a:p>
          <a:p>
            <a:pPr algn="just">
              <a:buFont typeface="Wingdings" pitchFamily="2" charset="2"/>
              <a:buChar char="q"/>
            </a:pPr>
            <a:endParaRPr lang="en-US" dirty="0">
              <a:latin typeface="Verdana" pitchFamily="34" charset="0"/>
              <a:ea typeface="Verdana" pitchFamily="34" charset="0"/>
              <a:cs typeface="Verdana" pitchFamily="34" charset="0"/>
            </a:endParaRPr>
          </a:p>
        </p:txBody>
      </p:sp>
      <p:sp>
        <p:nvSpPr>
          <p:cNvPr id="3" name="TextBox 2"/>
          <p:cNvSpPr txBox="1"/>
          <p:nvPr/>
        </p:nvSpPr>
        <p:spPr>
          <a:xfrm>
            <a:off x="533400" y="152400"/>
            <a:ext cx="8229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Verdana" pitchFamily="34" charset="0"/>
                <a:ea typeface="Verdana" pitchFamily="34" charset="0"/>
                <a:cs typeface="Verdana" pitchFamily="34" charset="0"/>
              </a:rPr>
              <a:t>DRAWBACKS OF 2</a:t>
            </a:r>
            <a:r>
              <a:rPr lang="en-US" sz="1600" b="1" baseline="30000" dirty="0" smtClean="0">
                <a:latin typeface="Verdana" pitchFamily="34" charset="0"/>
                <a:ea typeface="Verdana" pitchFamily="34" charset="0"/>
                <a:cs typeface="Verdana" pitchFamily="34" charset="0"/>
              </a:rPr>
              <a:t>ND</a:t>
            </a:r>
            <a:r>
              <a:rPr lang="en-US" sz="1600" b="1" dirty="0" smtClean="0">
                <a:latin typeface="Verdana" pitchFamily="34" charset="0"/>
                <a:ea typeface="Verdana" pitchFamily="34" charset="0"/>
                <a:cs typeface="Verdana" pitchFamily="34" charset="0"/>
              </a:rPr>
              <a:t> GENERATION FIRE SUPPRESSION SYSTEMS</a:t>
            </a:r>
          </a:p>
          <a:p>
            <a:pPr algn="ctr"/>
            <a:r>
              <a:rPr lang="en-US" sz="1600" b="1" dirty="0" smtClean="0">
                <a:latin typeface="Verdana" pitchFamily="34" charset="0"/>
                <a:ea typeface="Verdana" pitchFamily="34" charset="0"/>
                <a:cs typeface="Verdana" pitchFamily="34" charset="0"/>
              </a:rPr>
              <a:t>AND</a:t>
            </a:r>
          </a:p>
          <a:p>
            <a:pPr algn="ctr"/>
            <a:r>
              <a:rPr lang="en-US" sz="1600" b="1" dirty="0" smtClean="0">
                <a:latin typeface="Verdana" pitchFamily="34" charset="0"/>
                <a:ea typeface="Verdana" pitchFamily="34" charset="0"/>
                <a:cs typeface="Verdana" pitchFamily="34" charset="0"/>
              </a:rPr>
              <a:t>NEED FOR 3</a:t>
            </a:r>
            <a:r>
              <a:rPr lang="en-US" sz="1600" b="1" baseline="30000" dirty="0" smtClean="0">
                <a:latin typeface="Verdana" pitchFamily="34" charset="0"/>
                <a:ea typeface="Verdana" pitchFamily="34" charset="0"/>
                <a:cs typeface="Verdana" pitchFamily="34" charset="0"/>
              </a:rPr>
              <a:t>RD</a:t>
            </a:r>
            <a:r>
              <a:rPr lang="en-US" sz="1600" b="1" dirty="0" smtClean="0">
                <a:latin typeface="Verdana" pitchFamily="34" charset="0"/>
                <a:ea typeface="Verdana" pitchFamily="34" charset="0"/>
                <a:cs typeface="Verdana" pitchFamily="34" charset="0"/>
              </a:rPr>
              <a:t> GENERATION SYSTEM </a:t>
            </a:r>
            <a:r>
              <a:rPr lang="en-US" sz="1600" b="1" dirty="0" smtClean="0">
                <a:solidFill>
                  <a:srgbClr val="FF0000"/>
                </a:solidFill>
                <a:latin typeface="Verdana" pitchFamily="34" charset="0"/>
                <a:ea typeface="Verdana" pitchFamily="34" charset="0"/>
                <a:cs typeface="Verdana" pitchFamily="34" charset="0"/>
              </a:rPr>
              <a:t>(</a:t>
            </a:r>
            <a:r>
              <a:rPr lang="en-US" sz="1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sz="1600" b="1"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EXAMPLE OF A FIRE PROTECTION CHALLENGE</a:t>
            </a:r>
            <a:endParaRPr lang="en-US" b="1" dirty="0">
              <a:latin typeface="Verdana" pitchFamily="34" charset="0"/>
              <a:ea typeface="Verdana" pitchFamily="34" charset="0"/>
              <a:cs typeface="Verdana" pitchFamily="34" charset="0"/>
            </a:endParaRPr>
          </a:p>
        </p:txBody>
      </p:sp>
      <p:sp>
        <p:nvSpPr>
          <p:cNvPr id="3" name="TextBox 2"/>
          <p:cNvSpPr txBox="1"/>
          <p:nvPr/>
        </p:nvSpPr>
        <p:spPr>
          <a:xfrm>
            <a:off x="533400" y="2157948"/>
            <a:ext cx="82296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sz="1600" dirty="0" smtClean="0">
              <a:latin typeface="Verdana" pitchFamily="34" charset="0"/>
              <a:ea typeface="Verdana" pitchFamily="34" charset="0"/>
              <a:cs typeface="Verdana" pitchFamily="34" charset="0"/>
            </a:endParaRPr>
          </a:p>
          <a:p>
            <a:pPr algn="just"/>
            <a:r>
              <a:rPr lang="en-US" sz="1600" dirty="0" smtClean="0">
                <a:latin typeface="Verdana" pitchFamily="34" charset="0"/>
                <a:ea typeface="Verdana" pitchFamily="34" charset="0"/>
                <a:cs typeface="Verdana" pitchFamily="34" charset="0"/>
              </a:rPr>
              <a:t>1. No other cooking appliance approaches the </a:t>
            </a:r>
            <a:r>
              <a:rPr lang="en-US" sz="1600" b="1" dirty="0" smtClean="0">
                <a:latin typeface="Verdana" pitchFamily="34" charset="0"/>
                <a:ea typeface="Verdana" pitchFamily="34" charset="0"/>
                <a:cs typeface="Verdana" pitchFamily="34" charset="0"/>
              </a:rPr>
              <a:t>fuel loading</a:t>
            </a:r>
            <a:r>
              <a:rPr lang="en-US" sz="1600" dirty="0" smtClean="0">
                <a:latin typeface="Verdana" pitchFamily="34" charset="0"/>
                <a:ea typeface="Verdana" pitchFamily="34" charset="0"/>
                <a:cs typeface="Verdana" pitchFamily="34" charset="0"/>
              </a:rPr>
              <a:t> of a commercial fryer which can hold up to 80 pounds </a:t>
            </a:r>
            <a:r>
              <a:rPr lang="en-US" sz="1600" b="1" dirty="0" smtClean="0">
                <a:latin typeface="Verdana" pitchFamily="34" charset="0"/>
                <a:ea typeface="Verdana" pitchFamily="34" charset="0"/>
                <a:cs typeface="Verdana" pitchFamily="34" charset="0"/>
              </a:rPr>
              <a:t>(36.3 kg</a:t>
            </a:r>
            <a:r>
              <a:rPr lang="en-US" sz="1600" dirty="0" smtClean="0">
                <a:latin typeface="Verdana" pitchFamily="34" charset="0"/>
                <a:ea typeface="Verdana" pitchFamily="34" charset="0"/>
                <a:cs typeface="Verdana" pitchFamily="34" charset="0"/>
              </a:rPr>
              <a:t>) of cooking grease. </a:t>
            </a:r>
            <a:r>
              <a:rPr lang="en-US" sz="1600" b="1" dirty="0" smtClean="0">
                <a:latin typeface="Verdana" pitchFamily="34" charset="0"/>
                <a:ea typeface="Verdana" pitchFamily="34" charset="0"/>
                <a:cs typeface="Verdana" pitchFamily="34" charset="0"/>
              </a:rPr>
              <a:t>When the grease is accidentally overheated to an ignition point, the fryer stores an enormous amount of heat which must be released after flame extinguishment in order to secure the hot grease against </a:t>
            </a:r>
            <a:r>
              <a:rPr lang="en-US" sz="1600" b="1" dirty="0" err="1" smtClean="0">
                <a:latin typeface="Verdana" pitchFamily="34" charset="0"/>
                <a:ea typeface="Verdana" pitchFamily="34" charset="0"/>
                <a:cs typeface="Verdana" pitchFamily="34" charset="0"/>
              </a:rPr>
              <a:t>reflash</a:t>
            </a:r>
            <a:r>
              <a:rPr lang="en-US" sz="1600" b="1" dirty="0" smtClean="0">
                <a:latin typeface="Verdana" pitchFamily="34" charset="0"/>
                <a:ea typeface="Verdana" pitchFamily="34" charset="0"/>
                <a:cs typeface="Verdana" pitchFamily="34" charset="0"/>
              </a:rPr>
              <a:t>.</a:t>
            </a:r>
            <a:r>
              <a:rPr lang="en-US" sz="1600" dirty="0" smtClean="0">
                <a:latin typeface="Verdana" pitchFamily="34" charset="0"/>
                <a:ea typeface="Verdana" pitchFamily="34" charset="0"/>
                <a:cs typeface="Verdana" pitchFamily="34" charset="0"/>
              </a:rPr>
              <a:t> </a:t>
            </a:r>
          </a:p>
          <a:p>
            <a:pPr algn="just"/>
            <a:endParaRPr lang="en-US" sz="1600" dirty="0" smtClean="0">
              <a:latin typeface="Verdana" pitchFamily="34" charset="0"/>
              <a:ea typeface="Verdana" pitchFamily="34" charset="0"/>
              <a:cs typeface="Verdana" pitchFamily="34" charset="0"/>
            </a:endParaRPr>
          </a:p>
          <a:p>
            <a:pPr algn="just"/>
            <a:r>
              <a:rPr lang="en-US" sz="1600" dirty="0" smtClean="0">
                <a:latin typeface="Verdana" pitchFamily="34" charset="0"/>
                <a:ea typeface="Verdana" pitchFamily="34" charset="0"/>
                <a:cs typeface="Verdana" pitchFamily="34" charset="0"/>
              </a:rPr>
              <a:t>2. Compared to other appliances with large fuel surfaces, such as griddles, fryers have </a:t>
            </a:r>
            <a:r>
              <a:rPr lang="en-US" sz="1600" b="1" dirty="0" smtClean="0">
                <a:latin typeface="Verdana" pitchFamily="34" charset="0"/>
                <a:ea typeface="Verdana" pitchFamily="34" charset="0"/>
                <a:cs typeface="Verdana" pitchFamily="34" charset="0"/>
              </a:rPr>
              <a:t>relatively small grease surface areas.</a:t>
            </a:r>
            <a:r>
              <a:rPr lang="en-US" sz="1600" dirty="0" smtClean="0">
                <a:latin typeface="Verdana" pitchFamily="34" charset="0"/>
                <a:ea typeface="Verdana" pitchFamily="34" charset="0"/>
                <a:cs typeface="Verdana" pitchFamily="34" charset="0"/>
              </a:rPr>
              <a:t> This </a:t>
            </a:r>
            <a:r>
              <a:rPr lang="en-US" sz="1600" b="1" dirty="0" smtClean="0">
                <a:latin typeface="Verdana" pitchFamily="34" charset="0"/>
                <a:ea typeface="Verdana" pitchFamily="34" charset="0"/>
                <a:cs typeface="Verdana" pitchFamily="34" charset="0"/>
              </a:rPr>
              <a:t>limits the amount of agent</a:t>
            </a:r>
            <a:r>
              <a:rPr lang="en-US" sz="1600" dirty="0" smtClean="0">
                <a:latin typeface="Verdana" pitchFamily="34" charset="0"/>
                <a:ea typeface="Verdana" pitchFamily="34" charset="0"/>
                <a:cs typeface="Verdana" pitchFamily="34" charset="0"/>
              </a:rPr>
              <a:t> that can be discharged onto the burning fryer. It also results in </a:t>
            </a:r>
            <a:r>
              <a:rPr lang="en-US" sz="1600" b="1" dirty="0" smtClean="0">
                <a:latin typeface="Verdana" pitchFamily="34" charset="0"/>
                <a:ea typeface="Verdana" pitchFamily="34" charset="0"/>
                <a:cs typeface="Verdana" pitchFamily="34" charset="0"/>
              </a:rPr>
              <a:t>smaller fire areas, which means longer pre-burn times</a:t>
            </a:r>
            <a:r>
              <a:rPr lang="en-US" sz="1600" dirty="0" smtClean="0">
                <a:latin typeface="Verdana" pitchFamily="34" charset="0"/>
                <a:ea typeface="Verdana" pitchFamily="34" charset="0"/>
                <a:cs typeface="Verdana" pitchFamily="34" charset="0"/>
              </a:rPr>
              <a:t> and </a:t>
            </a:r>
            <a:r>
              <a:rPr lang="en-US" sz="1600" b="1" dirty="0" smtClean="0">
                <a:latin typeface="Verdana" pitchFamily="34" charset="0"/>
                <a:ea typeface="Verdana" pitchFamily="34" charset="0"/>
                <a:cs typeface="Verdana" pitchFamily="34" charset="0"/>
              </a:rPr>
              <a:t>higher peak grease temperatures</a:t>
            </a:r>
            <a:r>
              <a:rPr lang="en-US" sz="1600" dirty="0" smtClean="0">
                <a:latin typeface="Verdana" pitchFamily="34" charset="0"/>
                <a:ea typeface="Verdana" pitchFamily="34" charset="0"/>
                <a:cs typeface="Verdana" pitchFamily="34" charset="0"/>
              </a:rPr>
              <a:t> before the fire is detected and the system actuated.</a:t>
            </a:r>
          </a:p>
          <a:p>
            <a:pPr algn="just"/>
            <a:endParaRPr lang="en-US" sz="1600" dirty="0" smtClean="0">
              <a:latin typeface="Verdana" pitchFamily="34" charset="0"/>
              <a:ea typeface="Verdana" pitchFamily="34" charset="0"/>
              <a:cs typeface="Verdana" pitchFamily="34" charset="0"/>
            </a:endParaRPr>
          </a:p>
        </p:txBody>
      </p:sp>
      <p:sp>
        <p:nvSpPr>
          <p:cNvPr id="4" name="TextBox 3"/>
          <p:cNvSpPr txBox="1"/>
          <p:nvPr/>
        </p:nvSpPr>
        <p:spPr>
          <a:xfrm>
            <a:off x="533400" y="845403"/>
            <a:ext cx="8229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latin typeface="Verdana" pitchFamily="34" charset="0"/>
                <a:ea typeface="Verdana" pitchFamily="34" charset="0"/>
                <a:cs typeface="Verdana" pitchFamily="34" charset="0"/>
              </a:rPr>
              <a:t>There is widespread agreement in the fire protection industry that the </a:t>
            </a:r>
            <a:r>
              <a:rPr lang="en-US" sz="1600" b="1" dirty="0" smtClean="0">
                <a:latin typeface="Verdana" pitchFamily="34" charset="0"/>
                <a:ea typeface="Verdana" pitchFamily="34" charset="0"/>
                <a:cs typeface="Verdana" pitchFamily="34" charset="0"/>
              </a:rPr>
              <a:t>most difficult cooking appliance to protect is the commercial deep-fat fryer</a:t>
            </a:r>
            <a:r>
              <a:rPr lang="en-US" sz="1600" dirty="0" smtClean="0">
                <a:latin typeface="Verdana" pitchFamily="34" charset="0"/>
                <a:ea typeface="Verdana" pitchFamily="34" charset="0"/>
                <a:cs typeface="Verdana" pitchFamily="34" charset="0"/>
              </a:rPr>
              <a:t>. There are four reasons to support this conclusion:</a:t>
            </a:r>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Verdana" pitchFamily="34" charset="0"/>
                <a:ea typeface="Verdana" pitchFamily="34" charset="0"/>
                <a:cs typeface="Verdana" pitchFamily="34" charset="0"/>
              </a:rPr>
              <a:t>THE FIRE PROTECTION CHALLENGE</a:t>
            </a:r>
            <a:endParaRPr lang="en-US" b="1" dirty="0">
              <a:latin typeface="Verdana" pitchFamily="34" charset="0"/>
              <a:ea typeface="Verdana" pitchFamily="34" charset="0"/>
              <a:cs typeface="Verdana" pitchFamily="34" charset="0"/>
            </a:endParaRPr>
          </a:p>
        </p:txBody>
      </p:sp>
      <p:sp>
        <p:nvSpPr>
          <p:cNvPr id="3" name="TextBox 2"/>
          <p:cNvSpPr txBox="1"/>
          <p:nvPr/>
        </p:nvSpPr>
        <p:spPr>
          <a:xfrm>
            <a:off x="533400" y="2263676"/>
            <a:ext cx="8229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sz="1600" dirty="0" smtClean="0">
              <a:latin typeface="Verdana" pitchFamily="34" charset="0"/>
              <a:ea typeface="Verdana" pitchFamily="34" charset="0"/>
              <a:cs typeface="Verdana" pitchFamily="34" charset="0"/>
            </a:endParaRPr>
          </a:p>
          <a:p>
            <a:pPr algn="just"/>
            <a:r>
              <a:rPr lang="en-US" sz="1600" dirty="0" smtClean="0">
                <a:latin typeface="Verdana" pitchFamily="34" charset="0"/>
                <a:ea typeface="Verdana" pitchFamily="34" charset="0"/>
                <a:cs typeface="Verdana" pitchFamily="34" charset="0"/>
              </a:rPr>
              <a:t>3. Modern, energy-efficient fryers are designed to retain more heat to minimize fuel costs. This </a:t>
            </a:r>
            <a:r>
              <a:rPr lang="en-US" sz="1600" b="1" dirty="0" smtClean="0">
                <a:latin typeface="Verdana" pitchFamily="34" charset="0"/>
                <a:ea typeface="Verdana" pitchFamily="34" charset="0"/>
                <a:cs typeface="Verdana" pitchFamily="34" charset="0"/>
              </a:rPr>
              <a:t>retards the release of heat from the hot grease in the event of a fire</a:t>
            </a:r>
            <a:r>
              <a:rPr lang="en-US" sz="1600" dirty="0" smtClean="0">
                <a:latin typeface="Verdana" pitchFamily="34" charset="0"/>
                <a:ea typeface="Verdana" pitchFamily="34" charset="0"/>
                <a:cs typeface="Verdana" pitchFamily="34" charset="0"/>
              </a:rPr>
              <a:t>.</a:t>
            </a:r>
          </a:p>
          <a:p>
            <a:pPr algn="just"/>
            <a:endParaRPr lang="en-US" sz="1600" dirty="0" smtClean="0">
              <a:latin typeface="Verdana" pitchFamily="34" charset="0"/>
              <a:ea typeface="Verdana" pitchFamily="34" charset="0"/>
              <a:cs typeface="Verdana" pitchFamily="34" charset="0"/>
            </a:endParaRPr>
          </a:p>
          <a:p>
            <a:pPr algn="just"/>
            <a:r>
              <a:rPr lang="en-US" sz="1600" dirty="0" smtClean="0">
                <a:latin typeface="Verdana" pitchFamily="34" charset="0"/>
                <a:ea typeface="Verdana" pitchFamily="34" charset="0"/>
                <a:cs typeface="Verdana" pitchFamily="34" charset="0"/>
              </a:rPr>
              <a:t>4. The trend from animal to vegetable cooking shortenings has </a:t>
            </a:r>
            <a:r>
              <a:rPr lang="en-US" sz="1600" b="1" dirty="0" smtClean="0">
                <a:latin typeface="Verdana" pitchFamily="34" charset="0"/>
                <a:ea typeface="Verdana" pitchFamily="34" charset="0"/>
                <a:cs typeface="Verdana" pitchFamily="34" charset="0"/>
              </a:rPr>
              <a:t>raised auto-ignition temperatures resulting in higher peak temperatures before the fire protection system is actuated.</a:t>
            </a:r>
          </a:p>
          <a:p>
            <a:pPr algn="just"/>
            <a:endParaRPr lang="en-US" sz="1600" dirty="0">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474893"/>
            <a:ext cx="5791200" cy="954107"/>
          </a:xfrm>
          <a:prstGeom prst="rect">
            <a:avLst/>
          </a:prstGeom>
          <a:solidFill>
            <a:schemeClr val="bg1"/>
          </a:solidFill>
          <a:ln>
            <a:solidFill>
              <a:schemeClr val="tx1"/>
            </a:solidFill>
          </a:ln>
          <a:scene3d>
            <a:camera prst="orthographicFront"/>
            <a:lightRig rig="threePt" dir="t"/>
          </a:scene3d>
          <a:sp3d>
            <a:bevelT/>
          </a:sp3d>
        </p:spPr>
        <p:style>
          <a:lnRef idx="0">
            <a:scrgbClr r="0" g="0" b="0"/>
          </a:lnRef>
          <a:fillRef idx="1003">
            <a:schemeClr val="lt2"/>
          </a:fillRef>
          <a:effectRef idx="0">
            <a:scrgbClr r="0" g="0" b="0"/>
          </a:effectRef>
          <a:fontRef idx="major"/>
        </p:style>
        <p:txBody>
          <a:bodyPr wrap="square" rtlCol="0">
            <a:spAutoFit/>
          </a:bodyPr>
          <a:lstStyle/>
          <a:p>
            <a:pPr algn="ctr"/>
            <a:r>
              <a:rPr lang="en-US" sz="2800" b="1" dirty="0" smtClean="0">
                <a:latin typeface="Verdana" pitchFamily="34" charset="0"/>
                <a:ea typeface="Verdana" pitchFamily="34" charset="0"/>
                <a:cs typeface="Verdana" pitchFamily="34" charset="0"/>
              </a:rPr>
              <a:t>3</a:t>
            </a:r>
            <a:r>
              <a:rPr lang="en-US" sz="2800" b="1" baseline="30000" dirty="0" smtClean="0">
                <a:latin typeface="Verdana" pitchFamily="34" charset="0"/>
                <a:ea typeface="Verdana" pitchFamily="34" charset="0"/>
                <a:cs typeface="Verdana" pitchFamily="34" charset="0"/>
              </a:rPr>
              <a:t>RD</a:t>
            </a:r>
            <a:r>
              <a:rPr lang="en-US" sz="2800" b="1" dirty="0" smtClean="0">
                <a:latin typeface="Verdana" pitchFamily="34" charset="0"/>
                <a:ea typeface="Verdana" pitchFamily="34" charset="0"/>
                <a:cs typeface="Verdana" pitchFamily="34" charset="0"/>
              </a:rPr>
              <a:t> GENERATION SYSTEM </a:t>
            </a:r>
            <a:r>
              <a:rPr lang="en-US" sz="28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PIRANHA</a:t>
            </a:r>
            <a:endParaRPr lang="en-US" sz="2800"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1375</Words>
  <Application>Microsoft Office PowerPoint</Application>
  <PresentationFormat>On-screen Show (4:3)</PresentationFormat>
  <Paragraphs>110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ABHISHEK</dc:creator>
  <cp:lastModifiedBy>ABHISHEK</cp:lastModifiedBy>
  <cp:revision>116</cp:revision>
  <dcterms:created xsi:type="dcterms:W3CDTF">2006-08-16T00:00:00Z</dcterms:created>
  <dcterms:modified xsi:type="dcterms:W3CDTF">2012-02-28T07:17:57Z</dcterms:modified>
</cp:coreProperties>
</file>